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40"/>
  </p:handoutMasterIdLst>
  <p:sldIdLst>
    <p:sldId id="5749" r:id="rId4"/>
    <p:sldId id="257" r:id="rId6"/>
    <p:sldId id="413" r:id="rId7"/>
    <p:sldId id="414" r:id="rId8"/>
    <p:sldId id="415" r:id="rId9"/>
    <p:sldId id="1123" r:id="rId10"/>
    <p:sldId id="385" r:id="rId11"/>
    <p:sldId id="258" r:id="rId12"/>
    <p:sldId id="386" r:id="rId13"/>
    <p:sldId id="673" r:id="rId14"/>
    <p:sldId id="502" r:id="rId15"/>
    <p:sldId id="503" r:id="rId16"/>
    <p:sldId id="1557" r:id="rId17"/>
    <p:sldId id="1721" r:id="rId18"/>
    <p:sldId id="1722" r:id="rId19"/>
    <p:sldId id="2370" r:id="rId20"/>
    <p:sldId id="5330" r:id="rId21"/>
    <p:sldId id="1394" r:id="rId22"/>
    <p:sldId id="2371" r:id="rId23"/>
    <p:sldId id="5030" r:id="rId24"/>
    <p:sldId id="259" r:id="rId25"/>
    <p:sldId id="4738" r:id="rId26"/>
    <p:sldId id="387" r:id="rId27"/>
    <p:sldId id="504" r:id="rId28"/>
    <p:sldId id="260" r:id="rId29"/>
    <p:sldId id="1395" r:id="rId30"/>
    <p:sldId id="2193" r:id="rId31"/>
    <p:sldId id="1396" r:id="rId32"/>
    <p:sldId id="388" r:id="rId33"/>
    <p:sldId id="505" r:id="rId34"/>
    <p:sldId id="389" r:id="rId35"/>
    <p:sldId id="287" r:id="rId36"/>
    <p:sldId id="390" r:id="rId37"/>
    <p:sldId id="261" r:id="rId38"/>
    <p:sldId id="391" r:id="rId39"/>
    <p:sldId id="853" r:id="rId40"/>
    <p:sldId id="2027" r:id="rId41"/>
    <p:sldId id="2028" r:id="rId42"/>
    <p:sldId id="4752" r:id="rId43"/>
    <p:sldId id="4739" r:id="rId44"/>
    <p:sldId id="4740" r:id="rId45"/>
    <p:sldId id="4741" r:id="rId46"/>
    <p:sldId id="4742" r:id="rId47"/>
    <p:sldId id="4743" r:id="rId48"/>
    <p:sldId id="4744" r:id="rId49"/>
    <p:sldId id="4745" r:id="rId50"/>
    <p:sldId id="4746" r:id="rId51"/>
    <p:sldId id="4747" r:id="rId52"/>
    <p:sldId id="4748" r:id="rId53"/>
    <p:sldId id="4749" r:id="rId54"/>
    <p:sldId id="4750" r:id="rId55"/>
    <p:sldId id="4751" r:id="rId56"/>
    <p:sldId id="988" r:id="rId57"/>
    <p:sldId id="989" r:id="rId58"/>
    <p:sldId id="990" r:id="rId59"/>
    <p:sldId id="2192" r:id="rId60"/>
    <p:sldId id="2369" r:id="rId61"/>
    <p:sldId id="5331" r:id="rId62"/>
    <p:sldId id="277" r:id="rId63"/>
    <p:sldId id="278" r:id="rId64"/>
    <p:sldId id="279" r:id="rId65"/>
    <p:sldId id="3003" r:id="rId66"/>
    <p:sldId id="844" r:id="rId67"/>
    <p:sldId id="845" r:id="rId68"/>
    <p:sldId id="846" r:id="rId69"/>
    <p:sldId id="847" r:id="rId70"/>
    <p:sldId id="848" r:id="rId71"/>
    <p:sldId id="849" r:id="rId72"/>
    <p:sldId id="2819" r:id="rId73"/>
    <p:sldId id="2820" r:id="rId74"/>
    <p:sldId id="851" r:id="rId75"/>
    <p:sldId id="1124" r:id="rId76"/>
    <p:sldId id="1125" r:id="rId77"/>
    <p:sldId id="1126" r:id="rId78"/>
    <p:sldId id="1127" r:id="rId79"/>
    <p:sldId id="854" r:id="rId80"/>
    <p:sldId id="991" r:id="rId81"/>
    <p:sldId id="986" r:id="rId82"/>
    <p:sldId id="1281" r:id="rId83"/>
    <p:sldId id="1282" r:id="rId84"/>
    <p:sldId id="1283" r:id="rId85"/>
    <p:sldId id="1284" r:id="rId86"/>
    <p:sldId id="1285" r:id="rId87"/>
    <p:sldId id="1286" r:id="rId88"/>
    <p:sldId id="1287" r:id="rId89"/>
    <p:sldId id="1288" r:id="rId90"/>
    <p:sldId id="1289" r:id="rId91"/>
    <p:sldId id="263" r:id="rId92"/>
    <p:sldId id="394" r:id="rId93"/>
    <p:sldId id="285" r:id="rId94"/>
    <p:sldId id="509" r:id="rId95"/>
    <p:sldId id="286" r:id="rId96"/>
    <p:sldId id="347" r:id="rId97"/>
    <p:sldId id="288" r:id="rId98"/>
    <p:sldId id="3207" r:id="rId99"/>
    <p:sldId id="3208" r:id="rId100"/>
    <p:sldId id="3209" r:id="rId101"/>
    <p:sldId id="3210" r:id="rId102"/>
    <p:sldId id="3211" r:id="rId103"/>
    <p:sldId id="3212" r:id="rId104"/>
    <p:sldId id="510" r:id="rId105"/>
    <p:sldId id="3371" r:id="rId106"/>
    <p:sldId id="3372" r:id="rId107"/>
    <p:sldId id="3373" r:id="rId108"/>
    <p:sldId id="3829" r:id="rId109"/>
    <p:sldId id="3374" r:id="rId110"/>
    <p:sldId id="511" r:id="rId111"/>
    <p:sldId id="3828" r:id="rId112"/>
    <p:sldId id="512" r:id="rId113"/>
    <p:sldId id="513" r:id="rId114"/>
    <p:sldId id="514" r:id="rId115"/>
    <p:sldId id="515" r:id="rId116"/>
    <p:sldId id="516" r:id="rId117"/>
    <p:sldId id="517" r:id="rId118"/>
    <p:sldId id="518" r:id="rId119"/>
    <p:sldId id="519" r:id="rId120"/>
    <p:sldId id="521" r:id="rId121"/>
    <p:sldId id="3532" r:id="rId122"/>
    <p:sldId id="520" r:id="rId123"/>
    <p:sldId id="522" r:id="rId124"/>
    <p:sldId id="3533" r:id="rId125"/>
    <p:sldId id="523" r:id="rId126"/>
    <p:sldId id="3681" r:id="rId127"/>
    <p:sldId id="606" r:id="rId128"/>
    <p:sldId id="607" r:id="rId129"/>
    <p:sldId id="610" r:id="rId130"/>
    <p:sldId id="608" r:id="rId131"/>
    <p:sldId id="609" r:id="rId132"/>
    <p:sldId id="611" r:id="rId133"/>
    <p:sldId id="612" r:id="rId134"/>
    <p:sldId id="613" r:id="rId135"/>
    <p:sldId id="614" r:id="rId136"/>
    <p:sldId id="615" r:id="rId137"/>
    <p:sldId id="2029" r:id="rId138"/>
    <p:sldId id="2030" r:id="rId139"/>
    <p:sldId id="2031" r:id="rId140"/>
    <p:sldId id="2034" r:id="rId141"/>
    <p:sldId id="2035" r:id="rId142"/>
    <p:sldId id="2032" r:id="rId143"/>
    <p:sldId id="2033" r:id="rId144"/>
    <p:sldId id="2036" r:id="rId145"/>
    <p:sldId id="2037" r:id="rId146"/>
    <p:sldId id="2038" r:id="rId147"/>
    <p:sldId id="2039" r:id="rId148"/>
    <p:sldId id="2040" r:id="rId149"/>
    <p:sldId id="2041" r:id="rId150"/>
    <p:sldId id="2042" r:id="rId151"/>
    <p:sldId id="2043" r:id="rId152"/>
    <p:sldId id="2044" r:id="rId153"/>
    <p:sldId id="264" r:id="rId154"/>
    <p:sldId id="265" r:id="rId155"/>
    <p:sldId id="395" r:id="rId156"/>
    <p:sldId id="267" r:id="rId157"/>
    <p:sldId id="3826" r:id="rId158"/>
    <p:sldId id="3827" r:id="rId159"/>
    <p:sldId id="321" r:id="rId160"/>
    <p:sldId id="322" r:id="rId161"/>
    <p:sldId id="396" r:id="rId162"/>
    <p:sldId id="397" r:id="rId163"/>
    <p:sldId id="398" r:id="rId164"/>
    <p:sldId id="399" r:id="rId165"/>
    <p:sldId id="316" r:id="rId166"/>
    <p:sldId id="317" r:id="rId167"/>
    <p:sldId id="318" r:id="rId168"/>
    <p:sldId id="319" r:id="rId169"/>
    <p:sldId id="320" r:id="rId170"/>
    <p:sldId id="323" r:id="rId171"/>
    <p:sldId id="324" r:id="rId172"/>
    <p:sldId id="325" r:id="rId173"/>
    <p:sldId id="351" r:id="rId174"/>
    <p:sldId id="352" r:id="rId175"/>
    <p:sldId id="526" r:id="rId176"/>
    <p:sldId id="527" r:id="rId177"/>
    <p:sldId id="528" r:id="rId178"/>
    <p:sldId id="529" r:id="rId179"/>
    <p:sldId id="530" r:id="rId180"/>
    <p:sldId id="4180" r:id="rId181"/>
    <p:sldId id="4275" r:id="rId182"/>
    <p:sldId id="4370" r:id="rId183"/>
    <p:sldId id="531" r:id="rId184"/>
    <p:sldId id="333" r:id="rId185"/>
    <p:sldId id="2730" r:id="rId186"/>
    <p:sldId id="400" r:id="rId187"/>
    <p:sldId id="678" r:id="rId188"/>
    <p:sldId id="2636" r:id="rId189"/>
    <p:sldId id="2729" r:id="rId190"/>
    <p:sldId id="677" r:id="rId191"/>
    <p:sldId id="676" r:id="rId192"/>
    <p:sldId id="675" r:id="rId193"/>
    <p:sldId id="674" r:id="rId194"/>
    <p:sldId id="334" r:id="rId195"/>
    <p:sldId id="401" r:id="rId196"/>
    <p:sldId id="402" r:id="rId197"/>
    <p:sldId id="403" r:id="rId198"/>
    <p:sldId id="335" r:id="rId199"/>
    <p:sldId id="794" r:id="rId200"/>
    <p:sldId id="2631" r:id="rId201"/>
    <p:sldId id="336" r:id="rId202"/>
    <p:sldId id="795" r:id="rId203"/>
    <p:sldId id="796" r:id="rId204"/>
    <p:sldId id="404" r:id="rId205"/>
    <p:sldId id="797" r:id="rId206"/>
    <p:sldId id="798" r:id="rId207"/>
    <p:sldId id="2637" r:id="rId208"/>
    <p:sldId id="2642" r:id="rId209"/>
    <p:sldId id="2643" r:id="rId210"/>
    <p:sldId id="2644" r:id="rId211"/>
    <p:sldId id="337" r:id="rId212"/>
    <p:sldId id="2635" r:id="rId213"/>
    <p:sldId id="4465" r:id="rId214"/>
    <p:sldId id="2578" r:id="rId215"/>
    <p:sldId id="2579" r:id="rId216"/>
    <p:sldId id="2580" r:id="rId217"/>
    <p:sldId id="4530" r:id="rId218"/>
    <p:sldId id="4531" r:id="rId219"/>
    <p:sldId id="4532" r:id="rId220"/>
    <p:sldId id="4533" r:id="rId221"/>
    <p:sldId id="405" r:id="rId222"/>
    <p:sldId id="818" r:id="rId223"/>
    <p:sldId id="820" r:id="rId224"/>
    <p:sldId id="819" r:id="rId225"/>
    <p:sldId id="2572" r:id="rId226"/>
    <p:sldId id="2573" r:id="rId227"/>
    <p:sldId id="2574" r:id="rId228"/>
    <p:sldId id="2627" r:id="rId229"/>
    <p:sldId id="2628" r:id="rId230"/>
    <p:sldId id="2629" r:id="rId231"/>
    <p:sldId id="2630" r:id="rId232"/>
    <p:sldId id="2575" r:id="rId233"/>
    <p:sldId id="2576" r:id="rId234"/>
    <p:sldId id="2577" r:id="rId235"/>
    <p:sldId id="2581" r:id="rId236"/>
    <p:sldId id="2582" r:id="rId237"/>
    <p:sldId id="2583" r:id="rId238"/>
    <p:sldId id="2584" r:id="rId239"/>
    <p:sldId id="2585" r:id="rId240"/>
    <p:sldId id="2586" r:id="rId241"/>
    <p:sldId id="821" r:id="rId242"/>
    <p:sldId id="406" r:id="rId243"/>
    <p:sldId id="823" r:id="rId244"/>
    <p:sldId id="824" r:id="rId245"/>
    <p:sldId id="2638" r:id="rId246"/>
    <p:sldId id="2639" r:id="rId247"/>
    <p:sldId id="2640" r:id="rId248"/>
    <p:sldId id="2641" r:id="rId249"/>
    <p:sldId id="822" r:id="rId250"/>
    <p:sldId id="825" r:id="rId251"/>
    <p:sldId id="826" r:id="rId252"/>
    <p:sldId id="2632" r:id="rId253"/>
    <p:sldId id="2633" r:id="rId254"/>
    <p:sldId id="2634" r:id="rId255"/>
    <p:sldId id="4595" r:id="rId256"/>
    <p:sldId id="4596" r:id="rId257"/>
    <p:sldId id="4597" r:id="rId258"/>
    <p:sldId id="4625" r:id="rId259"/>
    <p:sldId id="4627" r:id="rId260"/>
    <p:sldId id="4628" r:id="rId261"/>
    <p:sldId id="4629" r:id="rId262"/>
    <p:sldId id="4682" r:id="rId263"/>
    <p:sldId id="4683" r:id="rId264"/>
    <p:sldId id="339" r:id="rId265"/>
    <p:sldId id="407" r:id="rId266"/>
    <p:sldId id="408" r:id="rId267"/>
    <p:sldId id="409" r:id="rId268"/>
    <p:sldId id="340" r:id="rId269"/>
    <p:sldId id="2555" r:id="rId270"/>
    <p:sldId id="2556" r:id="rId271"/>
    <p:sldId id="2557" r:id="rId272"/>
    <p:sldId id="2558" r:id="rId273"/>
    <p:sldId id="2559" r:id="rId274"/>
    <p:sldId id="2560" r:id="rId275"/>
    <p:sldId id="2561" r:id="rId276"/>
    <p:sldId id="2562" r:id="rId277"/>
    <p:sldId id="2563" r:id="rId278"/>
    <p:sldId id="2720" r:id="rId279"/>
    <p:sldId id="5641" r:id="rId280"/>
    <p:sldId id="5642" r:id="rId281"/>
    <p:sldId id="5643" r:id="rId282"/>
    <p:sldId id="5644" r:id="rId283"/>
    <p:sldId id="5645" r:id="rId284"/>
    <p:sldId id="5646" r:id="rId285"/>
    <p:sldId id="5647" r:id="rId286"/>
    <p:sldId id="5648" r:id="rId287"/>
    <p:sldId id="5649" r:id="rId288"/>
    <p:sldId id="5698" r:id="rId289"/>
    <p:sldId id="5699" r:id="rId290"/>
    <p:sldId id="5700" r:id="rId291"/>
    <p:sldId id="341" r:id="rId292"/>
    <p:sldId id="410" r:id="rId293"/>
    <p:sldId id="342" r:id="rId294"/>
    <p:sldId id="411" r:id="rId295"/>
    <p:sldId id="343" r:id="rId296"/>
    <p:sldId id="412" r:id="rId297"/>
    <p:sldId id="344" r:id="rId298"/>
    <p:sldId id="346" r:id="rId299"/>
    <p:sldId id="3991" r:id="rId300"/>
    <p:sldId id="3992" r:id="rId301"/>
    <p:sldId id="3993" r:id="rId302"/>
    <p:sldId id="3994" r:id="rId303"/>
    <p:sldId id="4657" r:id="rId304"/>
    <p:sldId id="4658" r:id="rId305"/>
    <p:sldId id="4659" r:id="rId306"/>
    <p:sldId id="4660" r:id="rId307"/>
    <p:sldId id="4661" r:id="rId308"/>
    <p:sldId id="4662" r:id="rId309"/>
    <p:sldId id="4663" r:id="rId310"/>
    <p:sldId id="4664" r:id="rId311"/>
    <p:sldId id="4665" r:id="rId312"/>
    <p:sldId id="4666" r:id="rId313"/>
    <p:sldId id="4667" r:id="rId314"/>
    <p:sldId id="4668" r:id="rId315"/>
    <p:sldId id="4669" r:id="rId316"/>
    <p:sldId id="4670" r:id="rId317"/>
    <p:sldId id="4671" r:id="rId318"/>
    <p:sldId id="4672" r:id="rId319"/>
    <p:sldId id="4673" r:id="rId320"/>
    <p:sldId id="4674" r:id="rId321"/>
    <p:sldId id="4675" r:id="rId322"/>
    <p:sldId id="4676" r:id="rId323"/>
    <p:sldId id="4678" r:id="rId324"/>
    <p:sldId id="4677" r:id="rId325"/>
    <p:sldId id="4680" r:id="rId326"/>
    <p:sldId id="4681" r:id="rId327"/>
    <p:sldId id="4735" r:id="rId328"/>
    <p:sldId id="4736" r:id="rId329"/>
    <p:sldId id="4737" r:id="rId330"/>
    <p:sldId id="5632" r:id="rId331"/>
    <p:sldId id="5633" r:id="rId332"/>
    <p:sldId id="5634" r:id="rId333"/>
    <p:sldId id="5635" r:id="rId334"/>
    <p:sldId id="5636" r:id="rId335"/>
    <p:sldId id="5324" r:id="rId336"/>
    <p:sldId id="5327" r:id="rId337"/>
    <p:sldId id="5325" r:id="rId338"/>
    <p:sldId id="5326" r:id="rId33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59"/>
        <p:guide pos="384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4" Type="http://schemas.openxmlformats.org/officeDocument/2006/relationships/commentAuthors" Target="commentAuthors.xml"/><Relationship Id="rId343" Type="http://schemas.openxmlformats.org/officeDocument/2006/relationships/tableStyles" Target="tableStyles.xml"/><Relationship Id="rId342" Type="http://schemas.openxmlformats.org/officeDocument/2006/relationships/viewProps" Target="viewProps.xml"/><Relationship Id="rId341" Type="http://schemas.openxmlformats.org/officeDocument/2006/relationships/presProps" Target="presProps.xml"/><Relationship Id="rId340" Type="http://schemas.openxmlformats.org/officeDocument/2006/relationships/handoutMaster" Target="handoutMasters/handoutMaster1.xml"/><Relationship Id="rId34" Type="http://schemas.openxmlformats.org/officeDocument/2006/relationships/slide" Target="slides/slide30.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29.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8.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7.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6.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5.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pct5">
          <a:fgClr>
            <a:srgbClr val="92D05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p>
            <a:pPr fontAlgn="base"/>
            <a:endParaRPr lang="zh-CN" altLang="en-US" strike="noStrike" noProof="1" dirty="0"/>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p>
            <a:pPr fontAlgn="base"/>
            <a:endParaRPr lang="zh-CN" altLang="en-US" strike="noStrike" noProof="1" dirty="0"/>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7734935" y="2585720"/>
            <a:ext cx="4007485" cy="3383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 name="标题 1"/>
          <p:cNvSpPr>
            <a:spLocks noGrp="1"/>
          </p:cNvSpPr>
          <p:nvPr>
            <p:ph type="ctrTitle" hasCustomPrompt="1"/>
            <p:custDataLst>
              <p:tags r:id="rId2"/>
            </p:custDataLst>
          </p:nvPr>
        </p:nvSpPr>
        <p:spPr>
          <a:xfrm>
            <a:off x="1664970" y="999490"/>
            <a:ext cx="7188200" cy="899160"/>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en-US" altLang="zh-CN" b="1" spc="300" dirty="0">
                <a:ln w="11430"/>
                <a:solidFill>
                  <a:srgbClr val="000066"/>
                </a:solidFill>
                <a:latin typeface="微软雅黑" panose="020B0503020204020204" charset="-122"/>
                <a:ea typeface="微软雅黑" panose="020B0503020204020204" charset="-122"/>
                <a:sym typeface="+mn-ea"/>
              </a:rPr>
              <a:t>Python</a:t>
            </a:r>
            <a:r>
              <a:rPr lang="zh-CN" altLang="en-US" b="1" spc="300" dirty="0">
                <a:ln w="11430"/>
                <a:solidFill>
                  <a:srgbClr val="000066"/>
                </a:solidFill>
                <a:latin typeface="微软雅黑" panose="020B0503020204020204" charset="-122"/>
                <a:ea typeface="微软雅黑" panose="020B0503020204020204" charset="-122"/>
                <a:sym typeface="+mn-ea"/>
              </a:rPr>
              <a:t>程序设计</a:t>
            </a:r>
            <a:endParaRPr lang="zh-CN" altLang="en-US" dirty="0"/>
          </a:p>
        </p:txBody>
      </p:sp>
      <p:sp>
        <p:nvSpPr>
          <p:cNvPr id="3" name="副标题 2"/>
          <p:cNvSpPr>
            <a:spLocks noGrp="1"/>
          </p:cNvSpPr>
          <p:nvPr>
            <p:ph type="subTitle" idx="1" hasCustomPrompt="1"/>
            <p:custDataLst>
              <p:tags r:id="rId3"/>
            </p:custDataLst>
          </p:nvPr>
        </p:nvSpPr>
        <p:spPr>
          <a:xfrm>
            <a:off x="7735570" y="2674620"/>
            <a:ext cx="4007485" cy="3225800"/>
          </a:xfrm>
        </p:spPr>
        <p:txBody>
          <a:bodyPr lIns="101600" tIns="38100" rIns="76200" bIns="38100">
            <a:noAutofit/>
          </a:bodyPr>
          <a:lstStyle>
            <a:lvl1pPr marL="0" indent="0" algn="l"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矩形 3"/>
          <p:cNvSpPr/>
          <p:nvPr/>
        </p:nvSpPr>
        <p:spPr>
          <a:xfrm>
            <a:off x="-6985" y="-8890"/>
            <a:ext cx="1219835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8" name="矩形 7"/>
          <p:cNvSpPr/>
          <p:nvPr/>
        </p:nvSpPr>
        <p:spPr>
          <a:xfrm>
            <a:off x="11807190" y="1899285"/>
            <a:ext cx="368300" cy="4069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25" name="TextBox 2"/>
          <p:cNvSpPr txBox="1"/>
          <p:nvPr/>
        </p:nvSpPr>
        <p:spPr>
          <a:xfrm rot="16200000">
            <a:off x="8895080" y="934720"/>
            <a:ext cx="921385" cy="1005840"/>
          </a:xfrm>
          <a:prstGeom prst="rect">
            <a:avLst/>
          </a:prstGeom>
          <a:noFill/>
        </p:spPr>
        <p:txBody>
          <a:bodyPr vert="eaVert" wrap="square" rtlCol="0">
            <a:spAutoFit/>
          </a:bodyPr>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pic>
        <p:nvPicPr>
          <p:cNvPr id="6" name="图片 5"/>
          <p:cNvPicPr>
            <a:picLocks noChangeAspect="1"/>
          </p:cNvPicPr>
          <p:nvPr/>
        </p:nvPicPr>
        <p:blipFill>
          <a:blip r:embed="rId4"/>
          <a:stretch>
            <a:fillRect/>
          </a:stretch>
        </p:blipFill>
        <p:spPr>
          <a:xfrm>
            <a:off x="399415" y="2586990"/>
            <a:ext cx="6816090" cy="3382645"/>
          </a:xfrm>
          <a:prstGeom prst="rect">
            <a:avLst/>
          </a:prstGeom>
        </p:spPr>
      </p:pic>
      <p:sp>
        <p:nvSpPr>
          <p:cNvPr id="9" name="矩形 8"/>
          <p:cNvSpPr/>
          <p:nvPr/>
        </p:nvSpPr>
        <p:spPr>
          <a:xfrm>
            <a:off x="7475855" y="2586990"/>
            <a:ext cx="259715" cy="338201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0066"/>
              </a:solidFill>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8" name="组合 7"/>
          <p:cNvGrpSpPr/>
          <p:nvPr/>
        </p:nvGrpSpPr>
        <p:grpSpPr>
          <a:xfrm rot="0">
            <a:off x="690245" y="854075"/>
            <a:ext cx="10893425" cy="781050"/>
            <a:chOff x="3725790" y="847725"/>
            <a:chExt cx="3730770" cy="781050"/>
          </a:xfrm>
        </p:grpSpPr>
        <p:grpSp>
          <p:nvGrpSpPr>
            <p:cNvPr id="9" name="组合 8"/>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flipH="1">
              <a:off x="6829425" y="1019175"/>
              <a:ext cx="627135" cy="609600"/>
              <a:chOff x="3725790" y="1019175"/>
              <a:chExt cx="627135" cy="609600"/>
            </a:xfrm>
          </p:grpSpPr>
          <p:sp>
            <p:nvSpPr>
              <p:cNvPr id="11" name="任意多边形 10"/>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矩形 14"/>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标题 1"/>
          <p:cNvSpPr txBox="1">
            <a:spLocks noGrp="1"/>
          </p:cNvSpPr>
          <p:nvPr>
            <p:ph type="title"/>
            <p:custDataLst>
              <p:tags r:id="rId2"/>
            </p:custDataLst>
          </p:nvPr>
        </p:nvSpPr>
        <p:spPr>
          <a:xfrm>
            <a:off x="2021205" y="854075"/>
            <a:ext cx="8231505" cy="521970"/>
          </a:xfrm>
          <a:noFill/>
        </p:spPr>
        <p:txBody>
          <a:bodyPr wrap="square" lIns="91440" tIns="45720" rIns="91440" bIns="45720" rtlCol="0" anchor="t" anchorCtr="0">
            <a:spAutoFit/>
          </a:bodyPr>
          <a:lstStyle>
            <a:lvl1pPr marL="0" marR="0" algn="ctr" defTabSz="914400" rtl="0" eaLnBrk="1" fontAlgn="auto" latinLnBrk="0" hangingPunct="1">
              <a:lnSpc>
                <a:spcPct val="100000"/>
              </a:lnSpc>
              <a:buClrTx/>
              <a:buSzTx/>
              <a:buFontTx/>
              <a:buNone/>
              <a:defRPr kumimoji="0" lang="zh-CN" sz="2800" b="0" i="0" u="none" strike="noStrike" kern="1200" cap="none" spc="0" normalizeH="0" baseline="0" noProof="1" dirty="0">
                <a:solidFill>
                  <a:schemeClr val="accent4"/>
                </a:solidFill>
                <a:effectLst>
                  <a:outerShdw blurRad="38100" dist="38100" dir="2700000" algn="tl">
                    <a:srgbClr val="000000">
                      <a:alpha val="43137"/>
                    </a:srgbClr>
                  </a:outerShdw>
                </a:effectLst>
                <a:uFillTx/>
                <a:latin typeface="+mn-lt"/>
                <a:ea typeface="+mn-ea"/>
                <a:cs typeface="+mn-cs"/>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669925" y="1831340"/>
            <a:ext cx="10852150" cy="3758565"/>
          </a:xfrm>
        </p:spPr>
        <p:txBody>
          <a:bodyPr lIns="101600" tIns="38100" rIns="76200" bIns="38100">
            <a:noAutofit/>
          </a:bodyPr>
          <a:lstStyle>
            <a:lvl1pPr marL="0" indent="0" eaLnBrk="1" fontAlgn="auto" latinLnBrk="0" hangingPunct="1">
              <a:lnSpc>
                <a:spcPct val="100000"/>
              </a:lnSpc>
              <a:spcAft>
                <a:spcPts val="0"/>
              </a:spcAft>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pPr lvl="0" fontAlgn="base"/>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lvl="0" fontAlgn="base"/>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32" name="矩形 31"/>
          <p:cNvSpPr/>
          <p:nvPr/>
        </p:nvSpPr>
        <p:spPr>
          <a:xfrm>
            <a:off x="-6985" y="-8890"/>
            <a:ext cx="1219835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36" name="矩形 35"/>
          <p:cNvSpPr/>
          <p:nvPr/>
        </p:nvSpPr>
        <p:spPr>
          <a:xfrm>
            <a:off x="0" y="6669405"/>
            <a:ext cx="12190730" cy="1885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5" name="矩形 34"/>
          <p:cNvSpPr/>
          <p:nvPr/>
        </p:nvSpPr>
        <p:spPr>
          <a:xfrm>
            <a:off x="-635" y="6123305"/>
            <a:ext cx="12192635"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1" name="组合 10"/>
          <p:cNvGrpSpPr/>
          <p:nvPr/>
        </p:nvGrpSpPr>
        <p:grpSpPr>
          <a:xfrm>
            <a:off x="0" y="-2540"/>
            <a:ext cx="12192000" cy="718185"/>
            <a:chOff x="-1" y="190175"/>
            <a:chExt cx="9145786" cy="525795"/>
          </a:xfrm>
        </p:grpSpPr>
        <p:sp>
          <p:nvSpPr>
            <p:cNvPr id="12" name="任意多边形 1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任意多边形 1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任意多边形 1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 name="标题 1"/>
          <p:cNvSpPr txBox="1">
            <a:spLocks noGrp="1"/>
          </p:cNvSpPr>
          <p:nvPr>
            <p:ph type="title"/>
            <p:custDataLst>
              <p:tags r:id="rId2"/>
            </p:custDataLst>
          </p:nvPr>
        </p:nvSpPr>
        <p:spPr>
          <a:xfrm>
            <a:off x="554355" y="150495"/>
            <a:ext cx="5398770" cy="414020"/>
          </a:xfrm>
          <a:noFill/>
        </p:spPr>
        <p:txBody>
          <a:bodyPr vert="horz" wrap="square" lIns="91440" tIns="45720" rIns="91440" bIns="45720" rtlCol="0" anchor="t" anchorCtr="0">
            <a:spAutoFit/>
          </a:bodyPr>
          <a:lstStyle>
            <a:lvl1pPr marL="0" marR="0" algn="l" defTabSz="914400" rtl="0" eaLnBrk="1" fontAlgn="auto" latinLnBrk="0" hangingPunct="1">
              <a:lnSpc>
                <a:spcPct val="100000"/>
              </a:lnSpc>
              <a:buClrTx/>
              <a:buSzTx/>
              <a:buFontTx/>
              <a:buNone/>
              <a:defRPr kumimoji="0" lang="en-US" altLang="zh-CN" sz="2100" b="1" i="0" u="none" strike="noStrike" kern="1200" cap="none" spc="225" normalizeH="0" baseline="0" noProof="1" dirty="0" smtClean="0">
                <a:solidFill>
                  <a:prstClr val="white"/>
                </a:solidFill>
                <a:latin typeface="+mn-lt"/>
                <a:ea typeface="+mn-ea"/>
                <a:cs typeface="+mn-cs"/>
              </a:defRPr>
            </a:lvl1pPr>
          </a:lstStyle>
          <a:p>
            <a:pPr lvl="0"/>
            <a:r>
              <a:rPr>
                <a:sym typeface="+mn-ea"/>
              </a:rPr>
              <a:t>单击此处编辑母版标题样式</a:t>
            </a:r>
            <a:endParaRPr>
              <a:sym typeface="+mn-ea"/>
            </a:endParaRPr>
          </a:p>
        </p:txBody>
      </p:sp>
      <p:sp>
        <p:nvSpPr>
          <p:cNvPr id="10" name="矩形 9"/>
          <p:cNvSpPr/>
          <p:nvPr/>
        </p:nvSpPr>
        <p:spPr>
          <a:xfrm>
            <a:off x="0" y="6669405"/>
            <a:ext cx="12196445" cy="18859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0" y="6123305"/>
            <a:ext cx="12196445"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文本占位符 2"/>
          <p:cNvSpPr>
            <a:spLocks noGrp="1"/>
          </p:cNvSpPr>
          <p:nvPr>
            <p:ph type="body" idx="1" hasCustomPrompt="1"/>
            <p:custDataLst>
              <p:tags r:id="rId3"/>
            </p:custDataLst>
          </p:nvPr>
        </p:nvSpPr>
        <p:spPr>
          <a:xfrm>
            <a:off x="9099550" y="163830"/>
            <a:ext cx="2611120" cy="381000"/>
          </a:xfrm>
        </p:spPr>
        <p:txBody>
          <a:bodyPr lIns="101600" tIns="38100" rIns="76200" bIns="38100" anchor="t" anchorCtr="0">
            <a:noAutofit/>
          </a:bodyPr>
          <a:lstStyle>
            <a:lvl1pPr marL="0" indent="0" eaLnBrk="1" fontAlgn="auto" latinLnBrk="0" hangingPunct="1">
              <a:lnSpc>
                <a:spcPct val="100000"/>
              </a:lnSpc>
              <a:spcAft>
                <a:spcPts val="0"/>
              </a:spcAft>
              <a:buNone/>
              <a:defRPr kumimoji="0" lang="en-US" altLang="zh-CN" sz="1350" b="0" i="0" u="none" strike="noStrike" kern="1200" cap="none" spc="0" normalizeH="0" baseline="0" noProof="1" dirty="0" smtClean="0">
                <a:solidFill>
                  <a:prstClr val="white"/>
                </a:solidFill>
                <a:uFillTx/>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54355" y="892810"/>
            <a:ext cx="11155680" cy="5053330"/>
          </a:xfrm>
        </p:spPr>
        <p:txBody>
          <a:bodyPr vert="horz" lIns="101600" tIns="0" rIns="82550" bIns="0" rtlCol="0">
            <a:noAutofit/>
          </a:bodyPr>
          <a:lstStyle>
            <a:lvl1pPr marL="228600" marR="0" lvl="0"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00000"/>
              </a:lnSpc>
              <a:spcBef>
                <a:spcPts val="0"/>
              </a:spcBef>
              <a:spcAft>
                <a:spcPts val="0"/>
              </a:spcAft>
              <a:buFont typeface="Wingdings" panose="05000000000000000000" charset="0"/>
              <a:buChar char="n"/>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00000"/>
              </a:lnSpc>
              <a:spcBef>
                <a:spcPts val="0"/>
              </a:spcBef>
              <a:spcAft>
                <a:spcPts val="0"/>
              </a:spcAft>
              <a:buFont typeface="Wingdings" panose="05000000000000000000" charset="0"/>
              <a:buChar char="n"/>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6"/>
            </p:custDataLst>
          </p:nvPr>
        </p:nvSpPr>
        <p:spPr/>
        <p:txBody>
          <a:bodyPr/>
          <a:lstStyle/>
          <a:p>
            <a:endParaRPr lang="zh-CN" altLang="en-US"/>
          </a:p>
        </p:txBody>
      </p:sp>
      <p:sp>
        <p:nvSpPr>
          <p:cNvPr id="9" name="灯片编号占位符 8"/>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1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p:nvGrpSpPr>
        <p:grpSpPr>
          <a:xfrm>
            <a:off x="635" y="1997075"/>
            <a:ext cx="10132060" cy="1791335"/>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r="75391"/>
          <a:stretch>
            <a:fillRect/>
          </a:stretch>
        </p:blipFill>
        <p:spPr>
          <a:xfrm flipH="1">
            <a:off x="9191625" y="0"/>
            <a:ext cx="3000375" cy="6858000"/>
          </a:xfrm>
          <a:prstGeom prst="rect">
            <a:avLst/>
          </a:prstGeom>
        </p:spPr>
      </p:pic>
      <p:sp>
        <p:nvSpPr>
          <p:cNvPr id="10" name="文本框 5"/>
          <p:cNvSpPr txBox="1"/>
          <p:nvPr/>
        </p:nvSpPr>
        <p:spPr>
          <a:xfrm>
            <a:off x="1938020" y="2293257"/>
            <a:ext cx="4145280" cy="1198880"/>
          </a:xfrm>
          <a:prstGeom prst="rect">
            <a:avLst/>
          </a:prstGeom>
          <a:noFill/>
        </p:spPr>
        <p:txBody>
          <a:bodyPr wrap="none" rtlCol="0">
            <a:spAutoFit/>
          </a:bodyPr>
          <a:p>
            <a:r>
              <a:rPr lang="zh-CN" altLang="en-US" sz="7200" spc="600" dirty="0" smtClean="0">
                <a:solidFill>
                  <a:schemeClr val="bg1"/>
                </a:solidFill>
              </a:rPr>
              <a:t>本章结束</a:t>
            </a:r>
            <a:endParaRPr lang="zh-CN" altLang="en-US" sz="7200" spc="600" dirty="0" smtClean="0">
              <a:solidFill>
                <a:schemeClr val="bg1"/>
              </a:solidFill>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pPr fontAlgn="base"/>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fontAlgn="base"/>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cxnSp>
        <p:nvCxnSpPr>
          <p:cNvPr id="9" name="直接连接符 7"/>
          <p:cNvCxnSpPr/>
          <p:nvPr userDrawn="1"/>
        </p:nvCxnSpPr>
        <p:spPr>
          <a:xfrm>
            <a:off x="234950" y="989965"/>
            <a:ext cx="0" cy="4429125"/>
          </a:xfrm>
          <a:prstGeom prst="line">
            <a:avLst/>
          </a:prstGeom>
          <a:ln w="28575" cmpd="sng">
            <a:solidFill>
              <a:srgbClr val="002060"/>
            </a:solidFill>
            <a:prstDash val="solid"/>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6"/>
          <p:cNvCxnSpPr/>
          <p:nvPr userDrawn="1"/>
        </p:nvCxnSpPr>
        <p:spPr>
          <a:xfrm>
            <a:off x="59267" y="1335088"/>
            <a:ext cx="11049000" cy="0"/>
          </a:xfrm>
          <a:prstGeom prst="line">
            <a:avLst/>
          </a:prstGeom>
          <a:ln w="28575" cmpd="sng">
            <a:solidFill>
              <a:schemeClr val="accent6"/>
            </a:solidFill>
            <a:prstDash val="solid"/>
          </a:ln>
        </p:spPr>
        <p:style>
          <a:lnRef idx="3">
            <a:schemeClr val="accent6"/>
          </a:lnRef>
          <a:fillRef idx="0">
            <a:schemeClr val="accent6"/>
          </a:fillRef>
          <a:effectRef idx="2">
            <a:schemeClr val="accent6"/>
          </a:effectRef>
          <a:fontRef idx="minor">
            <a:schemeClr val="tx1"/>
          </a:fontRef>
        </p:style>
      </p:cxn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pPr lvl="0" fontAlgn="base"/>
            <a:endParaRPr lang="zh-CN" altLang="en-US" strike="noStrike" noProof="1" dirty="0"/>
          </a:p>
        </p:txBody>
      </p:sp>
      <p:sp>
        <p:nvSpPr>
          <p:cNvPr id="6" name="页脚占位符 5"/>
          <p:cNvSpPr>
            <a:spLocks noGrp="1"/>
          </p:cNvSpPr>
          <p:nvPr>
            <p:ph type="ftr" sz="quarter" idx="11"/>
            <p:custDataLst>
              <p:tags r:id="rId6"/>
            </p:custDataLst>
          </p:nvPr>
        </p:nvSpPr>
        <p:spPr/>
        <p:txBody>
          <a:bodyPr/>
          <a:lstStyle/>
          <a:p>
            <a:pPr lvl="0" fontAlgn="base"/>
            <a:endParaRPr lang="zh-CN" altLang="en-US" strike="noStrike" noProof="1" dirty="0"/>
          </a:p>
        </p:txBody>
      </p:sp>
      <p:sp>
        <p:nvSpPr>
          <p:cNvPr id="7" name="灯片编号占位符 6"/>
          <p:cNvSpPr>
            <a:spLocks noGrp="1"/>
          </p:cNvSpPr>
          <p:nvPr>
            <p:ph type="sldNum" sz="quarter" idx="12"/>
            <p:custDataLst>
              <p:tags r:id="rId7"/>
            </p:custDataLst>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pPr lvl="0" fontAlgn="base"/>
            <a:endParaRPr lang="zh-CN" altLang="en-US" strike="noStrike" noProof="1" dirty="0"/>
          </a:p>
        </p:txBody>
      </p:sp>
      <p:sp>
        <p:nvSpPr>
          <p:cNvPr id="4" name="页脚占位符 3"/>
          <p:cNvSpPr>
            <a:spLocks noGrp="1"/>
          </p:cNvSpPr>
          <p:nvPr>
            <p:ph type="ftr" sz="quarter" idx="11"/>
            <p:custDataLst>
              <p:tags r:id="rId4"/>
            </p:custDataLst>
          </p:nvPr>
        </p:nvSpPr>
        <p:spPr/>
        <p:txBody>
          <a:bodyPr/>
          <a:lstStyle/>
          <a:p>
            <a:pPr lvl="0" fontAlgn="base"/>
            <a:endParaRPr lang="zh-CN" altLang="en-US" strike="noStrike" noProof="1" dirty="0"/>
          </a:p>
        </p:txBody>
      </p:sp>
      <p:sp>
        <p:nvSpPr>
          <p:cNvPr id="5" name="灯片编号占位符 4"/>
          <p:cNvSpPr>
            <a:spLocks noGrp="1"/>
          </p:cNvSpPr>
          <p:nvPr>
            <p:ph type="sldNum" sz="quarter" idx="12"/>
            <p:custDataLst>
              <p:tags r:id="rId5"/>
            </p:custDataLst>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pPr lvl="0" fontAlgn="base"/>
            <a:endParaRPr lang="zh-CN" altLang="en-US" strike="noStrike" noProof="1" dirty="0"/>
          </a:p>
        </p:txBody>
      </p:sp>
      <p:sp>
        <p:nvSpPr>
          <p:cNvPr id="6" name="页脚占位符 5"/>
          <p:cNvSpPr>
            <a:spLocks noGrp="1"/>
          </p:cNvSpPr>
          <p:nvPr>
            <p:ph type="ftr" sz="quarter" idx="11"/>
            <p:custDataLst>
              <p:tags r:id="rId5"/>
            </p:custDataLst>
          </p:nvPr>
        </p:nvSpPr>
        <p:spPr/>
        <p:txBody>
          <a:bodyPr/>
          <a:lstStyle/>
          <a:p>
            <a:pPr lvl="0" fontAlgn="base"/>
            <a:endParaRPr lang="zh-CN" altLang="en-US" strike="noStrike" noProof="1" dirty="0"/>
          </a:p>
        </p:txBody>
      </p:sp>
      <p:sp>
        <p:nvSpPr>
          <p:cNvPr id="7" name="灯片编号占位符 6"/>
          <p:cNvSpPr>
            <a:spLocks noGrp="1"/>
          </p:cNvSpPr>
          <p:nvPr>
            <p:ph type="sldNum" sz="quarter" idx="12"/>
            <p:custDataLst>
              <p:tags r:id="rId6"/>
            </p:custDataLst>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noFill/>
        <a:effectLst/>
      </p:bgPr>
    </p:bg>
    <p:spTree>
      <p:nvGrpSpPr>
        <p:cNvPr id="1" name=""/>
        <p:cNvGrpSpPr/>
        <p:nvPr/>
      </p:nvGrpSpPr>
      <p:grpSpPr>
        <a:xfrm>
          <a:off x="0" y="0"/>
          <a:ext cx="0" cy="0"/>
          <a:chOff x="0" y="0"/>
          <a:chExt cx="0" cy="0"/>
        </a:xfrm>
      </p:grpSpPr>
      <p:cxnSp>
        <p:nvCxnSpPr>
          <p:cNvPr id="9" name="直接连接符 7"/>
          <p:cNvCxnSpPr/>
          <p:nvPr userDrawn="1"/>
        </p:nvCxnSpPr>
        <p:spPr>
          <a:xfrm>
            <a:off x="234950" y="989965"/>
            <a:ext cx="0" cy="4429125"/>
          </a:xfrm>
          <a:prstGeom prst="line">
            <a:avLst/>
          </a:prstGeom>
          <a:ln w="28575" cmpd="sng">
            <a:solidFill>
              <a:srgbClr val="002060"/>
            </a:solidFill>
            <a:prstDash val="solid"/>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6"/>
          <p:cNvCxnSpPr/>
          <p:nvPr userDrawn="1"/>
        </p:nvCxnSpPr>
        <p:spPr>
          <a:xfrm>
            <a:off x="59267" y="1335088"/>
            <a:ext cx="11049000" cy="0"/>
          </a:xfrm>
          <a:prstGeom prst="line">
            <a:avLst/>
          </a:prstGeom>
          <a:ln w="28575" cmpd="sng">
            <a:solidFill>
              <a:schemeClr val="accent6"/>
            </a:solidFill>
            <a:prstDash val="solid"/>
          </a:ln>
        </p:spPr>
        <p:style>
          <a:lnRef idx="3">
            <a:schemeClr val="accent6"/>
          </a:lnRef>
          <a:fillRef idx="0">
            <a:schemeClr val="accent6"/>
          </a:fillRef>
          <a:effectRef idx="2">
            <a:schemeClr val="accent6"/>
          </a:effectRef>
          <a:fontRef idx="minor">
            <a:schemeClr val="tx1"/>
          </a:fontRef>
        </p:style>
      </p:cxnSp>
      <p:sp>
        <p:nvSpPr>
          <p:cNvPr id="2" name="标题 1"/>
          <p:cNvSpPr>
            <a:spLocks noGrp="1"/>
          </p:cNvSpPr>
          <p:nvPr>
            <p:ph type="title"/>
          </p:nvPr>
        </p:nvSpPr>
        <p:spPr>
          <a:xfrm>
            <a:off x="-4233" y="-2540"/>
            <a:ext cx="12188613" cy="1216660"/>
          </a:xfr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r="100000" b="100000"/>
            </a:path>
            <a:tileRect l="-100000" t="-100000"/>
          </a:gradFill>
        </p:spPr>
        <p:txBody>
          <a:bodyPr/>
          <a:lstStyle>
            <a:lvl1pPr algn="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buFont typeface="Wingdings" panose="05000000000000000000" charset="0"/>
              <a:buChar char="§"/>
              <a:defRPr/>
            </a:lvl1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p>
            <a:pPr fontAlgn="base"/>
            <a:endParaRPr lang="zh-CN" altLang="en-US" strike="noStrike" noProof="1" dirty="0"/>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p>
            <a:pPr fontAlgn="base"/>
            <a:endParaRPr lang="zh-CN" altLang="en-US" strike="noStrike" noProof="1" dirty="0"/>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pPr lvl="0" fontAlgn="base"/>
            <a:endParaRPr lang="zh-CN" altLang="en-US" strike="noStrike" noProof="1" dirty="0"/>
          </a:p>
        </p:txBody>
      </p:sp>
      <p:sp>
        <p:nvSpPr>
          <p:cNvPr id="5" name="页脚占位符 4"/>
          <p:cNvSpPr>
            <a:spLocks noGrp="1"/>
          </p:cNvSpPr>
          <p:nvPr>
            <p:ph type="ftr" sz="quarter" idx="11"/>
            <p:custDataLst>
              <p:tags r:id="rId5"/>
            </p:custDataLst>
          </p:nvPr>
        </p:nvSpPr>
        <p:spPr/>
        <p:txBody>
          <a:bodyPr/>
          <a:lstStyle/>
          <a:p>
            <a:pPr lvl="0" fontAlgn="base"/>
            <a:endParaRPr lang="zh-CN" altLang="en-US" strike="noStrike" noProof="1" dirty="0"/>
          </a:p>
        </p:txBody>
      </p:sp>
      <p:sp>
        <p:nvSpPr>
          <p:cNvPr id="6" name="灯片编号占位符 5"/>
          <p:cNvSpPr>
            <a:spLocks noGrp="1"/>
          </p:cNvSpPr>
          <p:nvPr>
            <p:ph type="sldNum" sz="quarter" idx="12"/>
            <p:custDataLst>
              <p:tags r:id="rId6"/>
            </p:custDataLst>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dirty="0"/>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lvl="0" fontAlgn="base"/>
            <a:endParaRPr lang="zh-CN" altLang="en-US" strike="noStrike" noProof="1" dirty="0"/>
          </a:p>
        </p:txBody>
      </p:sp>
      <p:sp>
        <p:nvSpPr>
          <p:cNvPr id="5" name="页脚占位符 4"/>
          <p:cNvSpPr>
            <a:spLocks noGrp="1"/>
          </p:cNvSpPr>
          <p:nvPr>
            <p:ph type="ftr" sz="quarter" idx="3"/>
            <p:custDataLst>
              <p:tags r:id="rId1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lvl="0" fontAlgn="base"/>
            <a:endParaRPr lang="zh-CN" altLang="en-US" strike="noStrike" noProof="1" dirty="0"/>
          </a:p>
        </p:txBody>
      </p:sp>
      <p:sp>
        <p:nvSpPr>
          <p:cNvPr id="6" name="灯片编号占位符 5"/>
          <p:cNvSpPr>
            <a:spLocks noGrp="1"/>
          </p:cNvSpPr>
          <p:nvPr>
            <p:ph type="sldNum" sz="quarter" idx="4"/>
            <p:custDataLst>
              <p:tags r:id="rId1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Wingdings" panose="05000000000000000000" charset="0"/>
        <a:buChar char="n"/>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Wingdings" panose="05000000000000000000" charset="0"/>
        <a:buChar char="n"/>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52.xml"/><Relationship Id="rId3" Type="http://schemas.openxmlformats.org/officeDocument/2006/relationships/hyperlink" Target="mailto:wshe@zzu.edu.cn" TargetMode="External"/><Relationship Id="rId2" Type="http://schemas.openxmlformats.org/officeDocument/2006/relationships/tags" Target="../tags/tag5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8.png"/><Relationship Id="rId1" Type="http://schemas.openxmlformats.org/officeDocument/2006/relationships/hyperlink" Target="code\instructionFig.py" TargetMode="Externa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9.png"/><Relationship Id="rId1" Type="http://schemas.openxmlformats.org/officeDocument/2006/relationships/hyperlink" Target="code\matplotlib_in_tkinter.py" TargetMode="Externa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0.jpeg"/><Relationship Id="rId1" Type="http://schemas.openxmlformats.org/officeDocument/2006/relationships/hyperlink" Target="code\13.5.11.py" TargetMode="Externa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1.png"/><Relationship Id="rId1" Type="http://schemas.openxmlformats.org/officeDocument/2006/relationships/hyperlink" Target="code\13.5.13.py" TargetMode="Externa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2.png"/><Relationship Id="rId1" Type="http://schemas.openxmlformats.org/officeDocument/2006/relationships/hyperlink" Target="code\slider_demo.py" TargetMode="Externa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0.pn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1.pn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5.png"/><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7.png"/></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9.png"/></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en-US" altLang="zh-CN" b="1" spc="300" dirty="0">
                <a:ln w="11430"/>
                <a:solidFill>
                  <a:srgbClr val="000066"/>
                </a:solidFill>
                <a:latin typeface="微软雅黑" panose="020B0503020204020204" charset="-122"/>
                <a:ea typeface="微软雅黑" panose="020B0503020204020204" charset="-122"/>
                <a:sym typeface="+mn-ea"/>
              </a:rPr>
              <a:t>Python</a:t>
            </a:r>
            <a:r>
              <a:rPr lang="zh-CN" altLang="en-US" b="1" spc="300" dirty="0">
                <a:ln w="11430"/>
                <a:solidFill>
                  <a:srgbClr val="000066"/>
                </a:solidFill>
                <a:latin typeface="微软雅黑" panose="020B0503020204020204" charset="-122"/>
                <a:ea typeface="微软雅黑" panose="020B0503020204020204" charset="-122"/>
                <a:sym typeface="+mn-ea"/>
              </a:rPr>
              <a:t>程序设计</a:t>
            </a:r>
            <a:br>
              <a:rPr lang="zh-CN" altLang="en-US" b="1" spc="300" dirty="0">
                <a:ln w="11430"/>
                <a:solidFill>
                  <a:srgbClr val="000066"/>
                </a:solidFill>
                <a:latin typeface="微软雅黑" panose="020B0503020204020204" charset="-122"/>
                <a:ea typeface="微软雅黑" panose="020B0503020204020204" charset="-122"/>
              </a:rPr>
            </a:br>
            <a:endParaRPr lang="zh-CN" altLang="en-US"/>
          </a:p>
        </p:txBody>
      </p:sp>
      <p:sp>
        <p:nvSpPr>
          <p:cNvPr id="3" name="副标题 2"/>
          <p:cNvSpPr>
            <a:spLocks noGrp="1"/>
          </p:cNvSpPr>
          <p:nvPr>
            <p:ph type="subTitle" idx="1"/>
            <p:custDataLst>
              <p:tags r:id="rId2"/>
            </p:custDataLst>
          </p:nvPr>
        </p:nvSpPr>
        <p:spPr>
          <a:xfrm>
            <a:off x="7735570" y="3327400"/>
            <a:ext cx="4007485" cy="2573020"/>
          </a:xfrm>
        </p:spPr>
        <p:txBody>
          <a:bodyPr/>
          <a:lstStyle/>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charset="-122"/>
                <a:ea typeface="微软雅黑" panose="020B0503020204020204" charset="-122"/>
                <a:sym typeface="+mn-ea"/>
              </a:rPr>
              <a:t>任课教师：佘 维</a:t>
            </a:r>
            <a:endParaRPr kumimoji="0" lang="zh-CN" altLang="en-US" sz="1800" b="1" i="0" u="none" strike="noStrike" kern="1200" cap="none" spc="0" normalizeH="0" baseline="0" noProof="1" dirty="0">
              <a:solidFill>
                <a:schemeClr val="accent6">
                  <a:lumMod val="50000"/>
                </a:schemeClr>
              </a:solidFill>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charset="-122"/>
                <a:ea typeface="微软雅黑" panose="020B0503020204020204" charset="-122"/>
                <a:sym typeface="+mn-ea"/>
              </a:rPr>
              <a:t>办公室：北校区</a:t>
            </a:r>
            <a:r>
              <a:rPr lang="zh-CN" altLang="en-US" sz="1800" b="1" dirty="0">
                <a:solidFill>
                  <a:schemeClr val="accent6">
                    <a:lumMod val="50000"/>
                  </a:schemeClr>
                </a:solidFill>
                <a:latin typeface="微软雅黑" panose="020B0503020204020204" charset="-122"/>
                <a:ea typeface="微软雅黑" panose="020B0503020204020204" charset="-122"/>
                <a:sym typeface="+mn-ea"/>
              </a:rPr>
              <a:t>行政楼</a:t>
            </a:r>
            <a:r>
              <a:rPr lang="en-US" altLang="zh-CN" sz="1800" b="1" dirty="0">
                <a:solidFill>
                  <a:schemeClr val="accent6">
                    <a:lumMod val="50000"/>
                  </a:schemeClr>
                </a:solidFill>
                <a:latin typeface="微软雅黑" panose="020B0503020204020204" charset="-122"/>
                <a:ea typeface="微软雅黑" panose="020B0503020204020204" charset="-122"/>
                <a:sym typeface="+mn-ea"/>
              </a:rPr>
              <a:t>306</a:t>
            </a:r>
            <a:r>
              <a:rPr lang="zh-CN" altLang="en-US" sz="1800" b="1" dirty="0">
                <a:solidFill>
                  <a:schemeClr val="accent6">
                    <a:lumMod val="50000"/>
                  </a:schemeClr>
                </a:solidFill>
                <a:latin typeface="微软雅黑" panose="020B0503020204020204" charset="-122"/>
                <a:ea typeface="微软雅黑" panose="020B0503020204020204" charset="-122"/>
                <a:sym typeface="+mn-ea"/>
              </a:rPr>
              <a:t>（</a:t>
            </a:r>
            <a:r>
              <a:rPr lang="en-US" altLang="zh-CN" sz="1800" b="1" dirty="0">
                <a:solidFill>
                  <a:schemeClr val="accent6">
                    <a:lumMod val="50000"/>
                  </a:schemeClr>
                </a:solidFill>
                <a:latin typeface="微软雅黑" panose="020B0503020204020204" charset="-122"/>
                <a:ea typeface="微软雅黑" panose="020B0503020204020204" charset="-122"/>
                <a:sym typeface="+mn-ea"/>
              </a:rPr>
              <a:t>63886652</a:t>
            </a:r>
            <a:r>
              <a:rPr lang="zh-CN" altLang="en-US" sz="1800" b="1" dirty="0">
                <a:solidFill>
                  <a:schemeClr val="accent6">
                    <a:lumMod val="50000"/>
                  </a:schemeClr>
                </a:solidFill>
                <a:latin typeface="微软雅黑" panose="020B0503020204020204" charset="-122"/>
                <a:ea typeface="微软雅黑" panose="020B0503020204020204" charset="-122"/>
                <a:sym typeface="+mn-ea"/>
              </a:rPr>
              <a:t>）</a:t>
            </a:r>
            <a:endParaRPr kumimoji="0" lang="zh-CN" altLang="en-US" sz="1800" b="1" i="0" u="none" strike="noStrike" kern="1200" cap="none" spc="0" normalizeH="0" baseline="0" noProof="1" dirty="0">
              <a:solidFill>
                <a:schemeClr val="accent6">
                  <a:lumMod val="50000"/>
                </a:schemeClr>
              </a:solidFill>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en-US" altLang="zh-CN" sz="1800" b="1" dirty="0" smtClean="0">
                <a:solidFill>
                  <a:schemeClr val="accent6">
                    <a:lumMod val="50000"/>
                  </a:schemeClr>
                </a:solidFill>
                <a:latin typeface="微软雅黑" panose="020B0503020204020204" charset="-122"/>
                <a:ea typeface="微软雅黑" panose="020B0503020204020204" charset="-122"/>
                <a:sym typeface="+mn-ea"/>
              </a:rPr>
              <a:t>Email</a:t>
            </a:r>
            <a:r>
              <a:rPr lang="zh-CN" altLang="en-US" sz="1800" b="1" dirty="0" smtClean="0">
                <a:solidFill>
                  <a:schemeClr val="accent6">
                    <a:lumMod val="50000"/>
                  </a:schemeClr>
                </a:solidFill>
                <a:latin typeface="微软雅黑" panose="020B0503020204020204" charset="-122"/>
                <a:ea typeface="微软雅黑" panose="020B0503020204020204" charset="-122"/>
                <a:sym typeface="+mn-ea"/>
              </a:rPr>
              <a:t>： </a:t>
            </a:r>
            <a:r>
              <a:rPr lang="en-US" altLang="zh-CN" sz="1800" b="1" dirty="0" smtClean="0">
                <a:solidFill>
                  <a:schemeClr val="accent6">
                    <a:lumMod val="50000"/>
                  </a:schemeClr>
                </a:solidFill>
                <a:latin typeface="微软雅黑" panose="020B0503020204020204" charset="-122"/>
                <a:ea typeface="微软雅黑" panose="020B0503020204020204" charset="-122"/>
                <a:sym typeface="+mn-ea"/>
                <a:hlinkClick r:id="rId3"/>
              </a:rPr>
              <a:t>wshe</a:t>
            </a:r>
            <a:r>
              <a:rPr lang="en-US" altLang="zh-CN" sz="1800" b="1" u="sng" dirty="0" smtClean="0">
                <a:solidFill>
                  <a:schemeClr val="accent6">
                    <a:lumMod val="50000"/>
                  </a:schemeClr>
                </a:solidFill>
                <a:latin typeface="微软雅黑" panose="020B0503020204020204" charset="-122"/>
                <a:ea typeface="微软雅黑" panose="020B0503020204020204" charset="-122"/>
                <a:sym typeface="+mn-ea"/>
                <a:hlinkClick r:id="rId3"/>
              </a:rPr>
              <a:t>@zzu.edu.cn</a:t>
            </a:r>
            <a:endParaRPr kumimoji="0" lang="en-US" altLang="zh-CN" sz="1800" b="1" i="0" u="sng" strike="noStrike" kern="1200" cap="none" spc="0" normalizeH="0" baseline="0" noProof="1" dirty="0" smtClean="0">
              <a:solidFill>
                <a:schemeClr val="accent6">
                  <a:lumMod val="50000"/>
                </a:schemeClr>
              </a:solidFill>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ct val="20000"/>
              </a:spcBef>
              <a:spcAft>
                <a:spcPct val="0"/>
              </a:spcAft>
              <a:buClr>
                <a:schemeClr val="hlink"/>
              </a:buClr>
              <a:buSzTx/>
              <a:buFontTx/>
              <a:buNone/>
            </a:pPr>
            <a:r>
              <a:rPr lang="zh-CN" altLang="en-US" sz="1800" b="1" dirty="0" smtClean="0">
                <a:solidFill>
                  <a:schemeClr val="accent6">
                    <a:lumMod val="50000"/>
                  </a:schemeClr>
                </a:solidFill>
                <a:latin typeface="微软雅黑" panose="020B0503020204020204" charset="-122"/>
                <a:ea typeface="微软雅黑" panose="020B0503020204020204" charset="-122"/>
                <a:sym typeface="+mn-ea"/>
              </a:rPr>
              <a:t>郑州大学软件学院</a:t>
            </a:r>
            <a:endParaRPr kumimoji="0" lang="en-US" altLang="zh-CN" sz="1800" b="1" i="0" u="none" strike="noStrike" kern="1200" cap="none" spc="0" normalizeH="0" baseline="0" noProof="1" dirty="0" smtClean="0">
              <a:solidFill>
                <a:schemeClr val="accent6">
                  <a:lumMod val="50000"/>
                </a:schemeClr>
              </a:solidFill>
              <a:latin typeface="微软雅黑" panose="020B0503020204020204" charset="-122"/>
              <a:ea typeface="微软雅黑" panose="020B0503020204020204" charset="-122"/>
              <a:cs typeface="+mn-cs"/>
            </a:endParaRPr>
          </a:p>
          <a:p>
            <a:endParaRPr lang="zh-CN" altLang="en-US" sz="180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&gt;&gt;&gt; np.linspace(0, 10, 11)          # 等差数组，包含</a:t>
            </a:r>
            <a:r>
              <a:rPr kumimoji="0" lang="en-US" altLang="zh-CN" sz="1800" b="0" i="0" u="none" strike="noStrike" kern="1200" cap="none" spc="0" normalizeH="0" baseline="0" noProof="1" dirty="0">
                <a:solidFill>
                  <a:schemeClr val="tx1"/>
                </a:solidFill>
                <a:latin typeface="Consolas" panose="020B0609020204030204" charset="0"/>
                <a:ea typeface="+mn-ea"/>
                <a:cs typeface="+mn-cs"/>
                <a:sym typeface="+mn-ea"/>
              </a:rPr>
              <a:t>11</a:t>
            </a: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个数</a:t>
            </a:r>
            <a:endPar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rPr>
              <a:t>array([  0.,   1.,   2.,   3.,   4.,   5.,   6.,   7.,   8.,   9.,  10.])</a:t>
            </a:r>
            <a:endPar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&gt;&gt;&gt; np.linspace(0, 10, 11, endpoint=False) </a:t>
            </a:r>
            <a:r>
              <a:rPr kumimoji="0" lang="en-US" altLang="zh-CN" sz="1800" b="0" i="0" u="none" strike="noStrike" kern="1200" cap="none" spc="0" normalizeH="0" baseline="0" noProof="1" dirty="0">
                <a:solidFill>
                  <a:schemeClr val="tx1"/>
                </a:solidFill>
                <a:latin typeface="Consolas" panose="020B0609020204030204" charset="0"/>
                <a:ea typeface="+mn-ea"/>
                <a:cs typeface="+mn-cs"/>
                <a:sym typeface="+mn-ea"/>
              </a:rPr>
              <a:t># </a:t>
            </a: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不包含终点</a:t>
            </a:r>
            <a:endPar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rPr>
              <a:t>array([ 0.        ,  0.90909091,  1.81818182,  2.72727273,  3.63636364,</a:t>
            </a:r>
            <a:endPar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rPr>
              <a:t>        4.54545455,  5.45454545,  6.36363636,  7.27272727,  8.18181818,</a:t>
            </a:r>
            <a:endPar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rPr>
              <a:t>        9.09090909])</a:t>
            </a:r>
            <a:endParaRPr kumimoji="0" lang="zh-CN" altLang="en-US" sz="16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&gt;&gt;&gt; np.logspace(0, 100, 10)         # 对数数组</a:t>
            </a:r>
            <a:endParaRPr kumimoji="0" lang="zh-CN" altLang="en-US"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rPr>
              <a:t>array([ 1.00000000e+000,   1.29154967e+011,   1.66810054e+022,</a:t>
            </a:r>
            <a:endPar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rPr>
              <a:t>        2.15443469e+033,   2.78255940e+044,   3.59381366e+055,</a:t>
            </a:r>
            <a:endPar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rPr>
              <a:t>        4.64158883e+066,   5.99484250e+077,   7.74263683e+088,</a:t>
            </a:r>
            <a:endPar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rPr>
              <a:t>        1.00000000e+100])</a:t>
            </a:r>
            <a:endPar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&gt;&gt;&gt; np.logspace(1,6,5, base=2) </a:t>
            </a:r>
            <a:r>
              <a:rPr kumimoji="0" lang="en-US" altLang="zh-CN" sz="1800" b="0" i="0" u="none" strike="noStrike" kern="1200" cap="none" spc="0" normalizeH="0" baseline="0" noProof="1" dirty="0">
                <a:solidFill>
                  <a:schemeClr val="tx1"/>
                </a:solidFill>
                <a:latin typeface="Consolas" panose="020B0609020204030204" charset="0"/>
                <a:ea typeface="+mn-ea"/>
                <a:cs typeface="+mn-cs"/>
                <a:sym typeface="+mn-ea"/>
              </a:rPr>
              <a:t># </a:t>
            </a:r>
            <a:r>
              <a:rPr kumimoji="0" lang="zh-CN" altLang="en-US" sz="1800" b="0" i="0" u="none" strike="noStrike" kern="1200" cap="none" spc="0" normalizeH="0" baseline="0" noProof="1" dirty="0">
                <a:solidFill>
                  <a:schemeClr val="tx1"/>
                </a:solidFill>
                <a:latin typeface="Consolas" panose="020B0609020204030204" charset="0"/>
                <a:ea typeface="+mn-ea"/>
                <a:cs typeface="+mn-cs"/>
                <a:sym typeface="+mn-ea"/>
              </a:rPr>
              <a:t>对数数组，相当于</a:t>
            </a:r>
            <a:r>
              <a:rPr kumimoji="0" lang="zh-CN" altLang="en-US" sz="1200" b="0" i="0" u="none" strike="noStrike" kern="1200" cap="none" spc="0" normalizeH="0" baseline="0" noProof="1" dirty="0">
                <a:solidFill>
                  <a:schemeClr val="tx1"/>
                </a:solidFill>
                <a:latin typeface="Consolas" panose="020B0609020204030204" charset="0"/>
                <a:ea typeface="+mn-ea"/>
                <a:cs typeface="+mn-cs"/>
                <a:sym typeface="+mn-ea"/>
              </a:rPr>
              <a:t>2 ** np.linspace(1,6,5)</a:t>
            </a:r>
            <a:endParaRPr kumimoji="0" lang="zh-CN" altLang="en-US" sz="1200" b="0" i="0" u="none" strike="noStrike" kern="1200" cap="none" spc="0" normalizeH="0" baseline="0" noProof="1" dirty="0">
              <a:solidFill>
                <a:schemeClr val="tx1"/>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rPr>
              <a:t>array([  2.        ,   4.75682846,  11.3137085 ,  26.90868529,  64.        ])</a:t>
            </a:r>
            <a:endParaRPr kumimoji="0" lang="zh-CN" altLang="en-US" sz="1800" b="0" i="0" u="none" strike="noStrike" kern="1200" cap="none" spc="0" normalizeH="0" baseline="0" noProof="1" dirty="0">
              <a:solidFill>
                <a:srgbClr val="00B0F0"/>
              </a:solidFill>
              <a:latin typeface="Consolas" panose="020B0609020204030204" charset="0"/>
              <a:ea typeface="+mn-ea"/>
              <a:cs typeface="+mn-cs"/>
              <a:sym typeface="+mn-ea"/>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rPr>
              <a:t>&gt;&gt;&gt; np.zeros(3)                     </a:t>
            </a:r>
            <a:r>
              <a:rPr kumimoji="0" lang="en-US" altLang="zh-CN" sz="1800" b="0" i="0" u="none" strike="noStrike" kern="1200" cap="none" spc="0" normalizeH="0" baseline="0" noProof="1" dirty="0">
                <a:solidFill>
                  <a:schemeClr val="tx1"/>
                </a:solidFill>
                <a:latin typeface="Consolas" panose="020B0609020204030204" charset="0"/>
                <a:ea typeface="+mn-ea"/>
                <a:cs typeface="+mn-cs"/>
              </a:rPr>
              <a:t># </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全</a:t>
            </a:r>
            <a:r>
              <a:rPr kumimoji="0" lang="en-US" altLang="zh-CN" sz="1800" b="0" i="0" u="none" strike="noStrike" kern="1200" cap="none" spc="0" normalizeH="0" baseline="0" noProof="1" dirty="0">
                <a:solidFill>
                  <a:schemeClr val="tx1"/>
                </a:solidFill>
                <a:latin typeface="Consolas" panose="020B0609020204030204" charset="0"/>
                <a:ea typeface="+mn-ea"/>
                <a:cs typeface="+mn-cs"/>
              </a:rPr>
              <a:t>0</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一维数组</a:t>
            </a:r>
            <a:endParaRPr kumimoji="0" lang="zh-CN" altLang="en-US"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rPr>
              <a:t>array([ 0.,  0.,  0.])</a:t>
            </a:r>
            <a:endParaRPr kumimoji="0" lang="zh-CN" altLang="en-US"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chemeClr val="tx1"/>
                </a:solidFill>
                <a:latin typeface="Consolas" panose="020B0609020204030204" charset="0"/>
                <a:ea typeface="+mn-ea"/>
                <a:cs typeface="+mn-cs"/>
              </a:rPr>
              <a:t>&gt;&gt;&gt; np.ones(3)                      </a:t>
            </a:r>
            <a:r>
              <a:rPr kumimoji="0" lang="en-US" altLang="zh-CN" sz="1800" b="0" i="0" u="none" strike="noStrike" kern="1200" cap="none" spc="0" normalizeH="0" baseline="0" noProof="1" dirty="0">
                <a:solidFill>
                  <a:schemeClr val="tx1"/>
                </a:solidFill>
                <a:latin typeface="Consolas" panose="020B0609020204030204" charset="0"/>
                <a:ea typeface="+mn-ea"/>
                <a:cs typeface="+mn-cs"/>
              </a:rPr>
              <a:t># </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全</a:t>
            </a:r>
            <a:r>
              <a:rPr kumimoji="0" lang="en-US" altLang="zh-CN" sz="1800" b="0" i="0" u="none" strike="noStrike" kern="1200" cap="none" spc="0" normalizeH="0" baseline="0" noProof="1" dirty="0">
                <a:solidFill>
                  <a:schemeClr val="tx1"/>
                </a:solidFill>
                <a:latin typeface="Consolas" panose="020B0609020204030204" charset="0"/>
                <a:ea typeface="+mn-ea"/>
                <a:cs typeface="+mn-cs"/>
              </a:rPr>
              <a:t>1</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一维数组</a:t>
            </a:r>
            <a:endParaRPr kumimoji="0" lang="zh-CN" altLang="en-US"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dirty="0">
                <a:solidFill>
                  <a:srgbClr val="00B0F0"/>
                </a:solidFill>
                <a:latin typeface="Consolas" panose="020B0609020204030204" charset="0"/>
                <a:ea typeface="+mn-ea"/>
                <a:cs typeface="+mn-cs"/>
              </a:rPr>
              <a:t>array([ 1.,  1.,  1.])</a:t>
            </a:r>
            <a:endParaRPr kumimoji="0" lang="zh-CN" altLang="en-US"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3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497" name="内容占位符 3" descr="result"/>
          <p:cNvPicPr>
            <a:picLocks noGrp="1" noChangeAspect="1"/>
          </p:cNvPicPr>
          <p:nvPr>
            <p:ph sz="half" idx="2"/>
          </p:nvPr>
        </p:nvPicPr>
        <p:blipFill>
          <a:blip r:embed="rId1"/>
          <a:stretch>
            <a:fillRect/>
          </a:stretch>
        </p:blipFill>
        <p:spPr>
          <a:xfrm>
            <a:off x="3693160" y="980440"/>
            <a:ext cx="4876800" cy="4876800"/>
          </a:xfrm>
        </p:spPr>
      </p:pic>
      <p:sp>
        <p:nvSpPr>
          <p:cNvPr id="2" name="文本占位符 1"/>
          <p:cNvSpPr>
            <a:spLocks noGrp="1"/>
          </p:cNvSpPr>
          <p:nvPr>
            <p:ph type="body" idx="1"/>
          </p:nvPr>
        </p:nvSpPr>
        <p:spPr/>
        <p:txBody>
          <a:bodyPr/>
          <a:p>
            <a:endParaRPr lang="zh-CN" altLang="en-US"/>
          </a:p>
        </p:txBody>
      </p:sp>
      <p:sp>
        <p:nvSpPr>
          <p:cNvPr id="106498" name="内容占位符 2"/>
          <p:cNvSpPr>
            <a:spLocks noGrp="1"/>
          </p:cNvSpPr>
          <p:nvPr/>
        </p:nvSpPr>
        <p:spPr>
          <a:xfrm>
            <a:off x="1981200" y="1600200"/>
            <a:ext cx="8229600" cy="4525963"/>
          </a:xfrm>
          <a:prstGeom prst="rect">
            <a:avLst/>
          </a:prstGeom>
          <a:noFill/>
          <a:ln w="9525">
            <a:noFill/>
          </a:ln>
        </p:spPr>
        <p:txBody>
          <a:bodyPr anchor="t"/>
          <a:p>
            <a:pPr marL="342900" indent="-342900">
              <a:spcBef>
                <a:spcPct val="20000"/>
              </a:spcBef>
              <a:buFont typeface="Wingdings" panose="05000000000000000000" charset="0"/>
              <a:buChar char="§"/>
            </a:pPr>
            <a:r>
              <a:rPr lang="en-US" altLang="zh-CN" sz="2400">
                <a:latin typeface="Arial" panose="020B0604020202020204" pitchFamily="34" charset="0"/>
                <a:ea typeface="宋体" panose="02010600030101010101" pitchFamily="2" charset="-122"/>
              </a:rPr>
              <a:t>result</a:t>
            </a:r>
            <a:r>
              <a:rPr lang="zh-CN" altLang="en-US" sz="2400">
                <a:latin typeface="Arial" panose="020B0604020202020204" pitchFamily="34" charset="0"/>
                <a:ea typeface="宋体" panose="02010600030101010101" pitchFamily="2" charset="-122"/>
              </a:rPr>
              <a:t>图像</a:t>
            </a:r>
            <a:endParaRPr lang="zh-CN" altLang="en-US" sz="2400">
              <a:latin typeface="Arial" panose="020B0604020202020204" pitchFamily="34" charset="0"/>
              <a:ea typeface="宋体" panose="02010600030101010101" pitchFamily="2" charset="-122"/>
            </a:endParaRPr>
          </a:p>
        </p:txBody>
      </p:sp>
      <p:sp>
        <p:nvSpPr>
          <p:cNvPr id="106499"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signal模块包含大量滤波函数、B样条插值算法等等。下面的代码演示了一维信号的卷积运算：</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import numpy as np</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x = np.array([1, 2, 3])</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h = np.array([4, 5, 6])</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import scipy.signal</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scipy.signal.convolve(x, h)             # 一维卷积运算</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array([ 4, 13, 28, 27, 18])</a:t>
            </a:r>
            <a:endParaRPr kumimoji="0" 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752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import numpy as np</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from scipy import signal</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import matplotlib.pyplot as plt</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sig = np.random.randn(1000)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autocorr = signal.fftconvolve(sig, sig[::-1], mode='full')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卷积运算</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 (ax_orig, ax_mag) = plt.subplots(2, 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ax_orig.plot(sig)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原始信号</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ax_orig.set_title('White noise')</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ax_mag.plot(np.arange(-len(sig)+1,len(sig)), autocorr)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卷积后的图像</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ax_mag.set_title('Autocorrelation')</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fig.tight_layout()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fig.show()</a:t>
            </a: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854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569" name="图片 3" descr="figure_1"/>
          <p:cNvPicPr>
            <a:picLocks noChangeAspect="1"/>
          </p:cNvPicPr>
          <p:nvPr/>
        </p:nvPicPr>
        <p:blipFill>
          <a:blip r:embed="rId1"/>
          <a:stretch>
            <a:fillRect/>
          </a:stretch>
        </p:blipFill>
        <p:spPr>
          <a:xfrm>
            <a:off x="2051050" y="1423988"/>
            <a:ext cx="7107238" cy="5329237"/>
          </a:xfrm>
          <a:prstGeom prst="rect">
            <a:avLst/>
          </a:prstGeom>
          <a:noFill/>
          <a:ln w="9525">
            <a:noFill/>
          </a:ln>
        </p:spPr>
      </p:pic>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sp>
        <p:nvSpPr>
          <p:cNvPr id="10957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import numpy as np</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from scipy import misc, signal</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import matplotlib.pyplot as plt</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face = misc.face(gray=True)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100个点，5是标准差sigma</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kernel = np.outer(signal.gaussian(100, 5), signal.gaussian(100, 5))</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blurred = signal.fftconvolve(face, kernel, mode='same')</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 (ax_orig, ax_kernel, ax_blurred) = plt.subplots(1, 3, </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figsize=(15, 6))</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ax_orig.imshow(face, cmap='gray')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ax_orig.set_title('Original')</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不显示坐标轴</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ax_orig.set_axis_off()</a:t>
            </a: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1059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ax_kernel.imshow(kernel, cmap='gray')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ax_kernel.set_title('Gaussian kernel')</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ax_kernel.set_axis_off()</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ax_blurred.imshow(blurred, cmap='gray')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ax_blurred.set_title('Blurred')</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ax_blurred.set_axis_off()</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fig.show()</a:t>
            </a: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1161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41" name="图片 3"/>
          <p:cNvPicPr>
            <a:picLocks noChangeAspect="1"/>
          </p:cNvPicPr>
          <p:nvPr/>
        </p:nvPicPr>
        <p:blipFill>
          <a:blip r:embed="rId1"/>
          <a:stretch>
            <a:fillRect/>
          </a:stretch>
        </p:blipFill>
        <p:spPr>
          <a:xfrm>
            <a:off x="1560513" y="1946275"/>
            <a:ext cx="9042400" cy="2909888"/>
          </a:xfrm>
          <a:prstGeom prst="rect">
            <a:avLst/>
          </a:prstGeom>
          <a:noFill/>
          <a:ln w="9525">
            <a:noFill/>
          </a:ln>
        </p:spPr>
      </p:pic>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sp>
        <p:nvSpPr>
          <p:cNvPr id="11264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285750" marR="0" indent="-28575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二维图像卷积运算。</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import numpy as np</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from scipy import signal</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from scipy import misc</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import matplotlib.pyplot as plt</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face = misc.face(gray=True)</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scharr = np.array([[ -3-3j, 0-10j,  +3 -3j],</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[-10+0j, 0+ 0j, +10 +0j],</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 -3+3j, 0+10j,  +3 +3j]]) # Gx + j*Gy</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grad = signal.convolve2d(face, scharr, boundary='symm', mode='same')</a:t>
            </a:r>
            <a:endParaRPr kumimoji="0" lang="en-US" sz="16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1366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内容占位符 2"/>
          <p:cNvSpPr>
            <a:spLocks noGrp="1"/>
          </p:cNvSpPr>
          <p:nvPr>
            <p:ph sz="half" idx="2"/>
          </p:nvPr>
        </p:nvSpPr>
        <p:spPr/>
        <p:txBody>
          <a:bodyPr anchor="t"/>
          <a:p>
            <a:pPr marL="0" indent="0" defTabSz="914400">
              <a:buNone/>
            </a:pPr>
            <a:r>
              <a:rPr lang="en-US" altLang="zh-CN" sz="1600" kern="1200" baseline="0">
                <a:latin typeface="Consolas" panose="020B0609020204030204" charset="0"/>
                <a:ea typeface="+mn-ea"/>
                <a:cs typeface="+mn-cs"/>
              </a:rPr>
              <a:t>fig, (ax_orig, ax_mag) = plt.subplots(1, 2, figsize=(10, 6))</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ax_orig.imshow(face, cmap='gray')</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ax_orig.set_title('Original')</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ax_orig.set_axis_off()</a:t>
            </a:r>
            <a:endParaRPr lang="en-US" altLang="zh-CN" sz="1600" kern="1200" baseline="0">
              <a:latin typeface="Consolas" panose="020B0609020204030204" charset="0"/>
              <a:ea typeface="+mn-ea"/>
              <a:cs typeface="+mn-cs"/>
            </a:endParaRPr>
          </a:p>
          <a:p>
            <a:pPr marL="0" indent="0" defTabSz="914400">
              <a:buNone/>
            </a:pP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ax_mag.imshow(np.absolute(grad), cmap='gray')</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ax_mag.set_title('Gradient magnitude')</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ax_mag.set_axis_off()</a:t>
            </a:r>
            <a:endParaRPr lang="en-US" altLang="zh-CN" sz="1600" kern="1200" baseline="0">
              <a:latin typeface="Consolas" panose="020B0609020204030204" charset="0"/>
              <a:ea typeface="+mn-ea"/>
              <a:cs typeface="+mn-cs"/>
            </a:endParaRPr>
          </a:p>
          <a:p>
            <a:pPr marL="0" indent="0" defTabSz="914400">
              <a:buNone/>
            </a:pP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fig.show()</a:t>
            </a:r>
            <a:endParaRPr lang="zh-CN" altLang="en-US" sz="16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1469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
        <p:nvSpPr>
          <p:cNvPr id="3" name="文本占位符 2"/>
          <p:cNvSpPr>
            <a:spLocks noGrp="1"/>
          </p:cNvSpPr>
          <p:nvPr>
            <p:ph type="body"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pic>
        <p:nvPicPr>
          <p:cNvPr id="115714" name="图片 2"/>
          <p:cNvPicPr>
            <a:picLocks noChangeAspect="1"/>
          </p:cNvPicPr>
          <p:nvPr/>
        </p:nvPicPr>
        <p:blipFill>
          <a:blip r:embed="rId1"/>
          <a:stretch>
            <a:fillRect/>
          </a:stretch>
        </p:blipFill>
        <p:spPr>
          <a:xfrm>
            <a:off x="1520825" y="1651000"/>
            <a:ext cx="9093200" cy="34480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np.zeros((3,3))              # 全0二维数组</a:t>
            </a:r>
            <a:r>
              <a:rPr lang="zh-CN" altLang="en-US" sz="1800" kern="1200" baseline="0">
                <a:latin typeface="Consolas" panose="020B0609020204030204" charset="0"/>
                <a:ea typeface="+mn-ea"/>
                <a:cs typeface="+mn-cs"/>
              </a:rPr>
              <a:t>，</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行</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np.zeros((3,1))              # 全0</a:t>
            </a:r>
            <a:r>
              <a:rPr lang="zh-CN" altLang="en-US" sz="1800" kern="1200" baseline="0">
                <a:latin typeface="Consolas" panose="020B0609020204030204" charset="0"/>
                <a:ea typeface="+mn-ea"/>
                <a:cs typeface="+mn-cs"/>
              </a:rPr>
              <a:t>二</a:t>
            </a:r>
            <a:r>
              <a:rPr lang="en-US" altLang="en-US" sz="1800" kern="1200" baseline="0">
                <a:latin typeface="Consolas" panose="020B0609020204030204" charset="0"/>
                <a:ea typeface="+mn-ea"/>
                <a:cs typeface="+mn-cs"/>
              </a:rPr>
              <a:t>维数组</a:t>
            </a:r>
            <a:r>
              <a:rPr lang="zh-CN" altLang="en-US" sz="1800" kern="1200" baseline="0">
                <a:latin typeface="Consolas" panose="020B0609020204030204" charset="0"/>
                <a:ea typeface="+mn-ea"/>
                <a:cs typeface="+mn-cs"/>
              </a:rPr>
              <a:t>，</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行</a:t>
            </a:r>
            <a:r>
              <a:rPr lang="en-US" altLang="zh-CN" sz="1800" kern="1200" baseline="0">
                <a:latin typeface="Consolas" panose="020B0609020204030204" charset="0"/>
                <a:ea typeface="+mn-ea"/>
                <a:cs typeface="+mn-cs"/>
              </a:rPr>
              <a:t>1</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np.zeros((1,3))              # </a:t>
            </a:r>
            <a:r>
              <a:rPr lang="zh-CN" altLang="en-US" sz="1800" kern="1200" baseline="0">
                <a:latin typeface="Consolas" panose="020B0609020204030204" charset="0"/>
                <a:ea typeface="+mn-ea"/>
                <a:cs typeface="+mn-cs"/>
              </a:rPr>
              <a:t>全</a:t>
            </a:r>
            <a:r>
              <a:rPr lang="en-US" altLang="zh-CN" sz="1800" kern="1200" baseline="0">
                <a:latin typeface="Consolas" panose="020B0609020204030204" charset="0"/>
                <a:ea typeface="+mn-ea"/>
                <a:cs typeface="+mn-cs"/>
              </a:rPr>
              <a:t>0</a:t>
            </a:r>
            <a:r>
              <a:rPr lang="zh-CN" altLang="en-US" sz="1800" kern="1200" baseline="0">
                <a:latin typeface="Consolas" panose="020B0609020204030204" charset="0"/>
                <a:ea typeface="+mn-ea"/>
                <a:cs typeface="+mn-cs"/>
              </a:rPr>
              <a:t>二维数组，</a:t>
            </a:r>
            <a:r>
              <a:rPr lang="en-US" altLang="zh-CN" sz="1800" kern="1200" baseline="0">
                <a:latin typeface="Consolas" panose="020B0609020204030204" charset="0"/>
                <a:ea typeface="+mn-ea"/>
                <a:cs typeface="+mn-cs"/>
              </a:rPr>
              <a:t>1</a:t>
            </a:r>
            <a:r>
              <a:rPr lang="zh-CN" altLang="en-US" sz="1800" kern="1200" baseline="0">
                <a:latin typeface="Consolas" panose="020B0609020204030204" charset="0"/>
                <a:ea typeface="+mn-ea"/>
                <a:cs typeface="+mn-cs"/>
              </a:rPr>
              <a:t>行</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np.ones((3,3))               # 全1二维数组</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array([[ 1.,  1.,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[ 1.,  1.,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[ 1.,  1.,  1.]])</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3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Content Placeholder 2"/>
          <p:cNvSpPr>
            <a:spLocks noGrp="1"/>
          </p:cNvSpPr>
          <p:nvPr>
            <p:ph sz="half" idx="2"/>
          </p:nvPr>
        </p:nvSpPr>
        <p:spPr/>
        <p:txBody>
          <a:bodyPr anchor="t"/>
          <a:p>
            <a:pPr marL="0" indent="0" defTabSz="914400">
              <a:buNone/>
            </a:pPr>
            <a:r>
              <a:rPr lang="en-US" altLang="zh-CN" sz="1400" kern="1200" baseline="0">
                <a:latin typeface="Consolas" panose="020B0609020204030204" charset="0"/>
                <a:ea typeface="+mn-ea"/>
                <a:cs typeface="+mn-cs"/>
              </a:rPr>
              <a:t>import numpy as np</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from scipy import signal</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from scipy import misc</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import matplotlib.pyplot as plt</a:t>
            </a:r>
            <a:endParaRPr lang="en-US" altLang="zh-CN" sz="1400" kern="1200" baseline="0">
              <a:latin typeface="Consolas" panose="020B0609020204030204" charset="0"/>
              <a:ea typeface="+mn-ea"/>
              <a:cs typeface="+mn-cs"/>
            </a:endParaRPr>
          </a:p>
          <a:p>
            <a:pPr marL="0" indent="0" defTabSz="914400">
              <a:buNone/>
            </a:pP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face = misc.face(gray=True)</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hrow = np.float32(signal.gaussian(50, 6.0))</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hcol = np.float32(signal.gaussian(80, 3.0))</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image_new = signal.sepfir2d(face, hrow, hcol) # </a:t>
            </a:r>
            <a:r>
              <a:rPr lang="zh-CN" altLang="en-US" sz="1400" kern="1200" baseline="0">
                <a:latin typeface="Consolas" panose="020B0609020204030204" charset="0"/>
                <a:ea typeface="+mn-ea"/>
                <a:cs typeface="+mn-cs"/>
              </a:rPr>
              <a:t>行和列使用不同的滤波器进行卷积</a:t>
            </a:r>
            <a:endParaRPr lang="zh-CN" altLang="en-US" sz="1400" kern="1200" baseline="0">
              <a:latin typeface="Consolas" panose="020B0609020204030204" charset="0"/>
              <a:ea typeface="+mn-ea"/>
              <a:cs typeface="+mn-cs"/>
            </a:endParaRPr>
          </a:p>
          <a:p>
            <a:pPr marL="0" indent="0" defTabSz="914400">
              <a:buNone/>
            </a:pP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fig, (ax_orig, ax_mag) = plt.subplots(1, 2, figsize=(10, 6))</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ax_orig.imshow(face, cmap='gray')</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ax_orig.set_title('Original')</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ax_orig.set_axis_off()</a:t>
            </a:r>
            <a:endParaRPr lang="en-US" altLang="zh-CN" sz="1400" kern="1200" baseline="0">
              <a:latin typeface="Consolas" panose="020B0609020204030204" charset="0"/>
              <a:ea typeface="+mn-ea"/>
              <a:cs typeface="+mn-cs"/>
            </a:endParaRPr>
          </a:p>
          <a:p>
            <a:pPr marL="0" indent="0" defTabSz="914400">
              <a:buNone/>
            </a:pP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ax_mag.imshow(image_new, cmap='gray')</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ax_mag.set_title('Gaussian Blur')</a:t>
            </a: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ax_mag.set_axis_off()</a:t>
            </a:r>
            <a:endParaRPr lang="en-US" altLang="zh-CN" sz="1400" kern="1200" baseline="0">
              <a:latin typeface="Consolas" panose="020B0609020204030204" charset="0"/>
              <a:ea typeface="+mn-ea"/>
              <a:cs typeface="+mn-cs"/>
            </a:endParaRPr>
          </a:p>
          <a:p>
            <a:pPr marL="0" indent="0" defTabSz="914400">
              <a:buNone/>
            </a:pPr>
            <a:endParaRPr lang="en-US" altLang="zh-CN" sz="1400" kern="1200" baseline="0">
              <a:latin typeface="Consolas" panose="020B0609020204030204" charset="0"/>
              <a:ea typeface="+mn-ea"/>
              <a:cs typeface="+mn-cs"/>
            </a:endParaRPr>
          </a:p>
          <a:p>
            <a:pPr marL="0" indent="0" defTabSz="914400">
              <a:buNone/>
            </a:pPr>
            <a:r>
              <a:rPr lang="en-US" altLang="zh-CN" sz="1400" kern="1200" baseline="0">
                <a:latin typeface="Consolas" panose="020B0609020204030204" charset="0"/>
                <a:ea typeface="+mn-ea"/>
                <a:cs typeface="+mn-cs"/>
              </a:rPr>
              <a:t>fig.show()</a:t>
            </a:r>
            <a:endParaRPr lang="en-US" altLang="zh-CN" sz="14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1673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Content Placeholder 2"/>
          <p:cNvSpPr>
            <a:spLocks noGrp="1"/>
          </p:cNvSpPr>
          <p:nvPr>
            <p:ph sz="half" idx="2"/>
          </p:nvPr>
        </p:nvSpPr>
        <p:spPr/>
        <p:txBody>
          <a:bodyPr anchor="t"/>
          <a:p>
            <a:pPr defTabSz="914400"/>
            <a:r>
              <a:rPr lang="zh-CN" altLang="en-US" sz="2400" kern="1200" baseline="0">
                <a:latin typeface="+mn-lt"/>
                <a:ea typeface="+mn-ea"/>
                <a:cs typeface="+mn-cs"/>
              </a:rPr>
              <a:t>运行处理结果</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1776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17763" name="图片 2"/>
          <p:cNvPicPr>
            <a:picLocks noChangeAspect="1"/>
          </p:cNvPicPr>
          <p:nvPr/>
        </p:nvPicPr>
        <p:blipFill>
          <a:blip r:embed="rId1"/>
          <a:stretch>
            <a:fillRect/>
          </a:stretch>
        </p:blipFill>
        <p:spPr>
          <a:xfrm>
            <a:off x="1820863" y="2033588"/>
            <a:ext cx="8656637" cy="3235325"/>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模块ndimage提供了大量用于N维图像处理的方法</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400" b="0" i="0" u="none" strike="noStrike" kern="1200" cap="none" spc="0" normalizeH="0" baseline="0" noProof="1">
                <a:solidFill>
                  <a:schemeClr val="tx1"/>
                </a:solidFill>
                <a:latin typeface="+mn-lt"/>
                <a:ea typeface="+mn-ea"/>
                <a:cs typeface="+mn-cs"/>
              </a:rPr>
              <a:t>（</a:t>
            </a:r>
            <a:r>
              <a:rPr kumimoji="0" lang="en-US" altLang="zh-CN" sz="2400" b="0" i="0" u="none" strike="noStrike" kern="1200" cap="none" spc="0" normalizeH="0" baseline="0" noProof="1">
                <a:solidFill>
                  <a:schemeClr val="tx1"/>
                </a:solidFill>
                <a:latin typeface="+mn-lt"/>
                <a:ea typeface="+mn-ea"/>
                <a:cs typeface="+mn-cs"/>
              </a:rPr>
              <a:t>1</a:t>
            </a:r>
            <a:r>
              <a:rPr kumimoji="0" lang="zh-CN" altLang="en-US" sz="2400" b="0" i="0" u="none" strike="noStrike" kern="1200" cap="none" spc="0" normalizeH="0" baseline="0" noProof="1">
                <a:solidFill>
                  <a:schemeClr val="tx1"/>
                </a:solidFill>
                <a:latin typeface="+mn-lt"/>
                <a:ea typeface="+mn-ea"/>
                <a:cs typeface="+mn-cs"/>
              </a:rPr>
              <a:t>）图像滤波</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from scipy import misc</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from scipy import ndimage</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import matplotlib.pyplot as plt</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face = misc.face()          # face是测试图像之一</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plt.figure()                      # 创建图形</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plt.imshow(face)            # 绘制测试图像</a:t>
            </a:r>
            <a:endParaRPr kumimoji="0" 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mn-lt"/>
                <a:ea typeface="+mn-ea"/>
                <a:cs typeface="+mn-cs"/>
              </a:rPr>
              <a:t>&gt;&gt;&gt; plt.show()                       # 原始图像</a:t>
            </a:r>
            <a:endParaRPr kumimoji="0" lang="en-US" sz="18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1878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18787" name="图片 173" descr="MI55XOP8MS38S%1MQJS1(PG"/>
          <p:cNvPicPr>
            <a:picLocks noChangeAspect="1"/>
          </p:cNvPicPr>
          <p:nvPr/>
        </p:nvPicPr>
        <p:blipFill>
          <a:blip r:embed="rId1"/>
          <a:stretch>
            <a:fillRect/>
          </a:stretch>
        </p:blipFill>
        <p:spPr>
          <a:xfrm>
            <a:off x="6521450" y="3763963"/>
            <a:ext cx="3111500" cy="2303462"/>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rPr>
              <a:t>&gt;&gt;&gt; blurred_face = ndimage.gaussian_filter(face, sigma=7)    # 高斯滤波</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plt.imshow(blurred_face)</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plt.show()                                                                           # </a:t>
            </a:r>
            <a:r>
              <a:rPr lang="zh-CN" altLang="en-US" sz="1800" kern="1200" baseline="0">
                <a:latin typeface="+mn-lt"/>
                <a:ea typeface="+mn-ea"/>
                <a:cs typeface="+mn-cs"/>
              </a:rPr>
              <a:t>显示结果</a:t>
            </a:r>
            <a:r>
              <a:rPr lang="en-US" altLang="en-US" sz="1800" kern="1200" baseline="0">
                <a:latin typeface="+mn-lt"/>
                <a:ea typeface="+mn-ea"/>
                <a:cs typeface="+mn-cs"/>
              </a:rPr>
              <a:t>图像</a:t>
            </a:r>
            <a:endParaRPr lang="en-US"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1981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19811" name="图片 174" descr="[JG(QNYZ@5SPCF2)6]9H6U7"/>
          <p:cNvPicPr>
            <a:picLocks noChangeAspect="1"/>
          </p:cNvPicPr>
          <p:nvPr/>
        </p:nvPicPr>
        <p:blipFill>
          <a:blip r:embed="rId1"/>
          <a:stretch>
            <a:fillRect/>
          </a:stretch>
        </p:blipFill>
        <p:spPr>
          <a:xfrm>
            <a:off x="4665663" y="2890838"/>
            <a:ext cx="3443287" cy="2565400"/>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rPr>
              <a:t>&gt;&gt;&gt; blurred_face1 = ndimage.gaussian_filter(face, sigma=1)   # 边缘锐化</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blurred_face3 = ndimage.gaussian_filter(face, sigma=3)</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sharp_face = blurred_face3 + 6*(blurred_face3-blurred_face1)</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plt.imshow(sharp_face) </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plt.show()</a:t>
            </a:r>
            <a:endParaRPr lang="en-US"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2083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0835" name="图片 175" descr="[($RYX{(}OTEJ%DA1DOR8A1"/>
          <p:cNvPicPr>
            <a:picLocks noChangeAspect="1"/>
          </p:cNvPicPr>
          <p:nvPr/>
        </p:nvPicPr>
        <p:blipFill>
          <a:blip r:embed="rId1"/>
          <a:stretch>
            <a:fillRect/>
          </a:stretch>
        </p:blipFill>
        <p:spPr>
          <a:xfrm>
            <a:off x="4703763" y="3095625"/>
            <a:ext cx="3470275" cy="2566988"/>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rPr>
              <a:t>&gt;&gt;&gt; median_face = ndimage.median_filter(face, 7)           # 中值滤波</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plt.imshow(median_face)</a:t>
            </a:r>
            <a:endParaRPr lang="en-US" altLang="en-US" sz="1800" kern="1200" baseline="0">
              <a:latin typeface="+mn-lt"/>
              <a:ea typeface="+mn-ea"/>
              <a:cs typeface="+mn-cs"/>
            </a:endParaRPr>
          </a:p>
          <a:p>
            <a:pPr marL="0" indent="0" defTabSz="914400">
              <a:buNone/>
            </a:pPr>
            <a:r>
              <a:rPr lang="en-US" altLang="en-US" sz="1800" kern="1200" baseline="0">
                <a:latin typeface="+mn-lt"/>
                <a:ea typeface="+mn-ea"/>
                <a:cs typeface="+mn-cs"/>
              </a:rPr>
              <a:t>&gt;&gt;&gt; plt.show()</a:t>
            </a:r>
            <a:endParaRPr lang="en-US"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2185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1859" name="图片 183" descr="~Q4KKCN4@9}}5)K%K2TCYJD"/>
          <p:cNvPicPr>
            <a:picLocks noChangeAspect="1"/>
          </p:cNvPicPr>
          <p:nvPr/>
        </p:nvPicPr>
        <p:blipFill>
          <a:blip r:embed="rId1"/>
          <a:stretch>
            <a:fillRect/>
          </a:stretch>
        </p:blipFill>
        <p:spPr>
          <a:xfrm>
            <a:off x="4570413" y="2870200"/>
            <a:ext cx="3394075" cy="2522538"/>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Content Placeholder 2"/>
          <p:cNvSpPr>
            <a:spLocks noGrp="1"/>
          </p:cNvSpPr>
          <p:nvPr>
            <p:ph sz="half" idx="2"/>
          </p:nvPr>
        </p:nvSpPr>
        <p:spPr>
          <a:xfrm>
            <a:off x="554355" y="892810"/>
            <a:ext cx="9228455" cy="5053330"/>
          </a:xfrm>
        </p:spPr>
        <p:txBody>
          <a:bodyPr anchor="t"/>
          <a:p>
            <a:pPr marL="0" indent="0" defTabSz="914400">
              <a:buNone/>
            </a:pPr>
            <a:r>
              <a:rPr lang="en-US" altLang="en-US" sz="2400" kern="1200" baseline="0">
                <a:latin typeface="+mn-lt"/>
                <a:ea typeface="+mn-ea"/>
                <a:cs typeface="+mn-cs"/>
              </a:rPr>
              <a:t>（2）数学形态学</a:t>
            </a:r>
            <a:endParaRPr lang="en-US" altLang="en-US" sz="2400" kern="1200" baseline="0">
              <a:latin typeface="+mn-lt"/>
              <a:ea typeface="+mn-ea"/>
              <a:cs typeface="+mn-cs"/>
            </a:endParaRPr>
          </a:p>
          <a:p>
            <a:pPr marL="0" indent="0" defTabSz="914400">
              <a:buNone/>
            </a:pPr>
            <a:r>
              <a:rPr lang="en-US" altLang="en-US" sz="1600" kern="1200" baseline="0">
                <a:latin typeface="Consolas" panose="020B0609020204030204" charset="0"/>
                <a:ea typeface="+mn-ea"/>
                <a:cs typeface="+mn-cs"/>
              </a:rPr>
              <a:t>import numpy as np</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from scipy import ndimage</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import matplotlib.pyplot as plt</a:t>
            </a:r>
            <a:endParaRPr lang="en-US" altLang="en-US" sz="1600" kern="1200" baseline="0">
              <a:latin typeface="Consolas" panose="020B0609020204030204" charset="0"/>
              <a:ea typeface="+mn-ea"/>
              <a:cs typeface="+mn-cs"/>
            </a:endParaRPr>
          </a:p>
          <a:p>
            <a:pPr marL="0" indent="0" defTabSz="914400">
              <a:buNone/>
            </a:pP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square = np.zeros((32,32)) #全0数组</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square[10:20, 10:20] = 1 # 把其中一部分设置为1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x, y = (32*np.random.random((2, 15))).astype(np.int)  # 随机位置</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square[x,y] = 1          # 把随机位置设置为1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x, y = (32*np.random.random((2, 15))).astype(np.int)</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square[x,y] = 0          # 把随机位置设置为0</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plt.imshow(square)       # 原始随机图像</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plt.title('original image')</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plt.show()</a:t>
            </a:r>
            <a:endParaRPr lang="en-US"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288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2883" name="图片 2"/>
          <p:cNvPicPr>
            <a:picLocks noChangeAspect="1"/>
          </p:cNvPicPr>
          <p:nvPr/>
        </p:nvPicPr>
        <p:blipFill>
          <a:blip r:embed="rId1"/>
          <a:stretch>
            <a:fillRect/>
          </a:stretch>
        </p:blipFill>
        <p:spPr>
          <a:xfrm>
            <a:off x="7244080" y="3456305"/>
            <a:ext cx="3155315" cy="3271520"/>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eroded_square = ndimage.binary_erosion(square)    # 腐蚀运算</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plt.imshow(eroded_square)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plt.title('eroded image')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plt.show()</a:t>
            </a:r>
            <a:endParaRPr lang="en-US"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390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3907" name="图片 2"/>
          <p:cNvPicPr>
            <a:picLocks noChangeAspect="1"/>
          </p:cNvPicPr>
          <p:nvPr/>
        </p:nvPicPr>
        <p:blipFill>
          <a:blip r:embed="rId1"/>
          <a:stretch>
            <a:fillRect/>
          </a:stretch>
        </p:blipFill>
        <p:spPr>
          <a:xfrm>
            <a:off x="5457825" y="1733868"/>
            <a:ext cx="3829050" cy="4019550"/>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dilated_square = ndimage.binary_dilation(square)  # 膨胀运算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plt.imshow(dilated_square)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plt.title('dilated image')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plt.show()</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493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4931" name="图片 4"/>
          <p:cNvPicPr>
            <a:picLocks noChangeAspect="1"/>
          </p:cNvPicPr>
          <p:nvPr/>
        </p:nvPicPr>
        <p:blipFill>
          <a:blip r:embed="rId1"/>
          <a:stretch>
            <a:fillRect/>
          </a:stretch>
        </p:blipFill>
        <p:spPr>
          <a:xfrm>
            <a:off x="5061903" y="1568768"/>
            <a:ext cx="3836987" cy="4019550"/>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open_square = ndimage.binary_opening(square)     # 开运算</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plt.imshow(open_square)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plt.title('opened image')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plt.show()</a:t>
            </a:r>
            <a:endParaRPr lang="en-US"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595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5955" name="图片 2"/>
          <p:cNvPicPr>
            <a:picLocks noChangeAspect="1"/>
          </p:cNvPicPr>
          <p:nvPr/>
        </p:nvPicPr>
        <p:blipFill>
          <a:blip r:embed="rId1"/>
          <a:stretch>
            <a:fillRect/>
          </a:stretch>
        </p:blipFill>
        <p:spPr>
          <a:xfrm>
            <a:off x="5281295" y="1764030"/>
            <a:ext cx="3817938" cy="39909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np.ones((1,3))  # 全1</a:t>
            </a:r>
            <a:r>
              <a:rPr lang="zh-CN" altLang="en-US" sz="1800" kern="1200" baseline="0">
                <a:latin typeface="Consolas" panose="020B0609020204030204" charset="0"/>
                <a:ea typeface="+mn-ea"/>
                <a:cs typeface="+mn-cs"/>
              </a:rPr>
              <a:t>二</a:t>
            </a:r>
            <a:r>
              <a:rPr lang="en-US" altLang="en-US" sz="1800" kern="1200" baseline="0">
                <a:latin typeface="Consolas" panose="020B0609020204030204" charset="0"/>
                <a:ea typeface="+mn-ea"/>
                <a:cs typeface="+mn-cs"/>
              </a:rPr>
              <a:t>维数组</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array([[ 1.,  1.,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np.identity(3)  # 单位矩阵</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array([[ 1.,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1.,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0.,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np.identity(2)</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array([[ 1.,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np.empty((3,3)) # 空数组，只申请空间而不初始化，元素值是不确定的</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0.,  0.]])</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63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closed_square = ndimage.binary_closing(square)     # 闭运算</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plt.imshow(closed_square)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plt.title('closed image')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plt.show()</a:t>
            </a:r>
            <a:endParaRPr lang="en-US"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697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6979" name="图片 2"/>
          <p:cNvPicPr>
            <a:picLocks noChangeAspect="1"/>
          </p:cNvPicPr>
          <p:nvPr/>
        </p:nvPicPr>
        <p:blipFill>
          <a:blip r:embed="rId1"/>
          <a:stretch>
            <a:fillRect/>
          </a:stretch>
        </p:blipFill>
        <p:spPr>
          <a:xfrm>
            <a:off x="5043805" y="1694815"/>
            <a:ext cx="3817938" cy="3971925"/>
          </a:xfrm>
          <a:prstGeom prst="rect">
            <a:avLst/>
          </a:prstGeom>
          <a:noFill/>
          <a:ln w="9525">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plt.imshow(ndimage.binary_fill_holes(square))  # 填充孔洞</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plt.title('fill holes')</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plt.show()</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800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pic>
        <p:nvPicPr>
          <p:cNvPr id="128003" name="图片 3"/>
          <p:cNvPicPr>
            <a:picLocks noChangeAspect="1"/>
          </p:cNvPicPr>
          <p:nvPr/>
        </p:nvPicPr>
        <p:blipFill>
          <a:blip r:embed="rId1"/>
          <a:stretch>
            <a:fillRect/>
          </a:stretch>
        </p:blipFill>
        <p:spPr>
          <a:xfrm>
            <a:off x="4732655" y="1594168"/>
            <a:ext cx="3857625" cy="3998912"/>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Content Placeholder 2"/>
          <p:cNvSpPr>
            <a:spLocks noGrp="1"/>
          </p:cNvSpPr>
          <p:nvPr>
            <p:ph sz="half" idx="2"/>
          </p:nvPr>
        </p:nvSpPr>
        <p:spPr/>
        <p:txBody>
          <a:bodyPr anchor="t"/>
          <a:p>
            <a:pPr marL="0" indent="0" defTabSz="914400">
              <a:buNone/>
            </a:pPr>
            <a:r>
              <a:rPr lang="en-US" altLang="en-US" sz="2400" kern="1200" baseline="0">
                <a:latin typeface="+mn-lt"/>
                <a:ea typeface="+mn-ea"/>
                <a:cs typeface="+mn-cs"/>
              </a:rPr>
              <a:t>（3）图像测量</a:t>
            </a:r>
            <a:endParaRPr lang="en-US" altLang="en-US" sz="2400" kern="1200" baseline="0">
              <a:latin typeface="+mn-lt"/>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ndimage.measurements.maximum(face)            # 最大值</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255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ndimage.measurements.maximum_position(face)   # 最大值位置</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(242, 560, 2)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ndimage.measurements.extrema(face)  # </a:t>
            </a:r>
            <a:r>
              <a:rPr lang="zh-CN" altLang="en-US" sz="1800" kern="1200" baseline="0">
                <a:latin typeface="Consolas" panose="020B0609020204030204" charset="0"/>
                <a:ea typeface="+mn-ea"/>
                <a:cs typeface="+mn-cs"/>
              </a:rPr>
              <a:t>最小值、最大值及其位置</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(0, 255, (0, 883, 2), (242, 560,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ndimage.measurements.mean(face)               # 平均值</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110.16274388631184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ndimage.measurements.median(face)             # 中值</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109.0</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2902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内容占位符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ndimage.measurements.center_of_mass(face)          # </a:t>
            </a:r>
            <a:r>
              <a:rPr lang="zh-CN" altLang="en-US" sz="1800" kern="1200" baseline="0">
                <a:latin typeface="Consolas" panose="020B0609020204030204" charset="0"/>
                <a:ea typeface="+mn-ea"/>
                <a:cs typeface="+mn-cs"/>
              </a:rPr>
              <a:t>重心</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(356.67522474359157, 469.24020108368114, 0.97399718955108483)</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ndimage.measurements.sum(face)</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259906521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ndimage.measurements.variance(face)                # </a:t>
            </a:r>
            <a:r>
              <a:rPr lang="zh-CN" altLang="en-US" sz="1800" kern="1200" baseline="0">
                <a:latin typeface="Consolas" panose="020B0609020204030204" charset="0"/>
                <a:ea typeface="+mn-ea"/>
                <a:cs typeface="+mn-cs"/>
              </a:rPr>
              <a:t>方差</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3307.17544034096</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ndimage.measurements.standard_deviation(face)      # </a:t>
            </a:r>
            <a:r>
              <a:rPr lang="zh-CN" altLang="en-US" sz="1800" kern="1200" baseline="0">
                <a:latin typeface="Consolas" panose="020B0609020204030204" charset="0"/>
                <a:ea typeface="+mn-ea"/>
                <a:cs typeface="+mn-cs"/>
              </a:rPr>
              <a:t>标准差</a:t>
            </a:r>
            <a:endParaRPr lang="zh-CN"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57.508046744268405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ndimage.measurements.histogram(face, 0, 255, 256)  # </a:t>
            </a:r>
            <a:r>
              <a:rPr lang="zh-CN" altLang="en-US" sz="1800" kern="1200" baseline="0">
                <a:latin typeface="Consolas" panose="020B0609020204030204" charset="0"/>
                <a:ea typeface="+mn-ea"/>
                <a:cs typeface="+mn-cs"/>
              </a:rPr>
              <a:t>直方图</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005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使用scipy进行多项式计算与符号计算</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from scipy import poly1d</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p1 = poly1d([1,2,3,4])</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 输出结果中，第一行的数字为第二行对应位置项中x的指数</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print(p1)</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   3     2</a:t>
            </a:r>
            <a:endParaRPr kumimoji="0" 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1 x + 2 x + 3 x + 4</a:t>
            </a:r>
            <a:endParaRPr kumimoji="0" 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 等价于p2=(x-1)(x-2)(x-3)(x-4)</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p2 = poly1d([1,2,3,4], True)</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print(p2)</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   4      3      2</a:t>
            </a:r>
            <a:endParaRPr kumimoji="0" 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1 x - 10 x + 35 x - 50 x + 24</a:t>
            </a:r>
            <a:endParaRPr kumimoji="0" 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107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简单应用（补充）</a:t>
            </a:r>
            <a:endParaRPr>
              <a:latin typeface="+mj-lt"/>
              <a:ea typeface="+mj-ea"/>
              <a:cs typeface="+mj-cs"/>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使用z作为变量</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p3 = poly1d([1,2,3,4], variable='z')</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 z + 2 z + 3 z + 4</a:t>
            </a:r>
            <a:endParaRPr lang="en-US" altLang="en-US" sz="1800" kern="1200" baseline="0">
              <a:solidFill>
                <a:srgbClr val="00B0F0"/>
              </a:solidFill>
              <a:latin typeface="Consolas" panose="020B0609020204030204" charset="0"/>
              <a:ea typeface="+mn-ea"/>
              <a:cs typeface="+mn-cs"/>
            </a:endParaRPr>
          </a:p>
          <a:p>
            <a:pPr marL="0" indent="0" defTabSz="914400">
              <a:buNone/>
            </a:pP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把多项式中的变量替换为指定的值</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p1(1)</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10</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209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简单应用（补充）</a:t>
            </a:r>
            <a:endParaRPr>
              <a:latin typeface="+mj-lt"/>
              <a:ea typeface="+mj-ea"/>
              <a:cs typeface="+mj-cs"/>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计算多项式对应方程的根</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p1.r</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array([-1.65062919+0.j        , -0.17468540+1.54686889j,</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-0.17468540-1.54686889j])</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p1(p1.r[0])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(-8.8817841970012523e-16+0j)</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312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查看和修改多项式的系数</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p1.c</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array([1, 2, 3, 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 z + 2 z + 3 z + 4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p3.c[0] = 5</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5 z + 2 z + 3 z + 4</a:t>
            </a:r>
            <a:endParaRPr lang="en-US" altLang="en-US" sz="1800" kern="1200" baseline="0">
              <a:solidFill>
                <a:srgbClr val="00B0F0"/>
              </a:solidFill>
              <a:latin typeface="Consolas" panose="020B0609020204030204" charset="0"/>
              <a:ea typeface="+mn-ea"/>
              <a:cs typeface="+mn-cs"/>
            </a:endParaRPr>
          </a:p>
          <a:p>
            <a:pPr marL="0" indent="0" defTabSz="914400">
              <a:buNone/>
            </a:pP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查看多项式最高阶</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p1.order</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3</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414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查看指定指数对应的项的系数</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例如，在p1多项式中，指数为3的项的系数为1</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p1[0]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4</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517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Content Placeholder 2"/>
          <p:cNvSpPr>
            <a:spLocks noGrp="1"/>
          </p:cNvSpPr>
          <p:nvPr>
            <p:ph sz="half" idx="2"/>
          </p:nvPr>
        </p:nvSpPr>
        <p:spPr/>
        <p:txBody>
          <a:bodyPr anchor="t"/>
          <a:p>
            <a:pPr marL="0" indent="0" defTabSz="914400">
              <a:buNone/>
            </a:pPr>
            <a:r>
              <a:rPr lang="en-US" altLang="en-US" sz="1600" kern="1200" baseline="0">
                <a:latin typeface="Consolas" panose="020B0609020204030204" charset="0"/>
                <a:ea typeface="+mn-ea"/>
                <a:cs typeface="+mn-cs"/>
              </a:rPr>
              <a:t># 加、减、乘、除、幂运算</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+ 2 x + 3 x + 4</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- 2 x - 3 x - 4</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print(p2)</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4      3      2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- 10 x + 35 x - 50 x + 24</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 + 3)</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+ 2 x + 3 x + 7</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print(p1+p2)</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4     3      2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- 9 x + 37 x - 47 x + 28</a:t>
            </a:r>
            <a:endParaRPr lang="en-US"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619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np.hamming(20)          </a:t>
            </a:r>
            <a:r>
              <a:rPr lang="en-US" altLang="zh-CN" sz="1600" kern="1200" baseline="0">
                <a:latin typeface="Consolas" panose="020B0609020204030204" charset="0"/>
                <a:ea typeface="+mn-ea"/>
                <a:cs typeface="+mn-cs"/>
              </a:rPr>
              <a:t># Hamming</a:t>
            </a:r>
            <a:r>
              <a:rPr lang="zh-CN" altLang="en-US" sz="1600" kern="1200" baseline="0">
                <a:latin typeface="Consolas" panose="020B0609020204030204" charset="0"/>
                <a:ea typeface="+mn-ea"/>
                <a:cs typeface="+mn-cs"/>
              </a:rPr>
              <a:t>窗口</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array([ 0.08      ,  0.10492407,  0.17699537,  0.28840385,  0.42707668,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0.5779865 ,  0.7247799 ,  0.85154952,  0.94455793,  0.9937262 ,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0.9937262 ,  0.94455793,  0.85154952,  0.7247799 ,  0.5779865 ,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0.42707668,  0.28840385,  0.17699537,  0.10492407,  0.08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np.blackman(10)         </a:t>
            </a:r>
            <a:r>
              <a:rPr lang="en-US" altLang="zh-CN" sz="1600" kern="1200" baseline="0">
                <a:latin typeface="Consolas" panose="020B0609020204030204" charset="0"/>
                <a:ea typeface="+mn-ea"/>
                <a:cs typeface="+mn-cs"/>
              </a:rPr>
              <a:t># Blackman</a:t>
            </a:r>
            <a:r>
              <a:rPr lang="zh-CN" altLang="en-US" sz="1600" kern="1200" baseline="0">
                <a:latin typeface="Consolas" panose="020B0609020204030204" charset="0"/>
                <a:ea typeface="+mn-ea"/>
                <a:cs typeface="+mn-cs"/>
              </a:rPr>
              <a:t>窗口</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-1.38777878e-17,   5.08696327e-02,   2.58000502e-01,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6.30000000e-01,   9.51129866e-01,   9.51129866e-01,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6.30000000e-01,   2.58000502e-01,   5.08696327e-02,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-1.38777878e-17])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np.kaiser(12, 5)        </a:t>
            </a:r>
            <a:r>
              <a:rPr lang="en-US" altLang="zh-CN" sz="1600" kern="1200" baseline="0">
                <a:latin typeface="Consolas" panose="020B0609020204030204" charset="0"/>
                <a:ea typeface="+mn-ea"/>
                <a:cs typeface="+mn-cs"/>
              </a:rPr>
              <a:t># Kaiser</a:t>
            </a:r>
            <a:r>
              <a:rPr lang="zh-CN" altLang="en-US" sz="1600" kern="1200" baseline="0">
                <a:latin typeface="Consolas" panose="020B0609020204030204" charset="0"/>
                <a:ea typeface="+mn-ea"/>
                <a:cs typeface="+mn-cs"/>
              </a:rPr>
              <a:t>窗口</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array([ 0.03671089,  0.16199525,  0.36683806,  0.61609304,  0.84458838,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0.98167828,  0.98167828,  0.84458838,  0.61609304,  0.36683806,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0.16199525,  0.03671089])</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74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Content Placeholder 2"/>
          <p:cNvSpPr>
            <a:spLocks noGrp="1"/>
          </p:cNvSpPr>
          <p:nvPr>
            <p:ph sz="half" idx="2"/>
          </p:nvPr>
        </p:nvSpPr>
        <p:spPr/>
        <p:txBody>
          <a:bodyPr anchor="t"/>
          <a:p>
            <a:pPr marL="0" indent="0" defTabSz="914400">
              <a:buNone/>
            </a:pPr>
            <a:r>
              <a:rPr lang="en-US" altLang="en-US" sz="1600" kern="1200" baseline="0">
                <a:latin typeface="Consolas" panose="020B0609020204030204" charset="0"/>
                <a:ea typeface="+mn-ea"/>
                <a:cs typeface="+mn-cs"/>
              </a:rPr>
              <a:t>&gt;&gt;&gt; print(p1-5)</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+ 2 x + 3 x - 1</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print(p2 - p1)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4      3      2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- 11 x + 33 x - 53 x + 20</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 * 3)</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3 x + 6 x + 9 x + 12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print(p1*p2)</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   7     6      5     4      3      2</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1 x - 8 x + 18 x - 6 x - 11 x + 38 x - 128 x + 96</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print(p1*p2/p2)</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(poly1d([ 1.,  2.,  3.,  4.]), poly1d([ 0.]))</a:t>
            </a:r>
            <a:endParaRPr lang="en-US" altLang="en-US" sz="1600" kern="1200" baseline="0">
              <a:solidFill>
                <a:srgbClr val="00B0F0"/>
              </a:solidFill>
              <a:latin typeface="Consolas" panose="020B0609020204030204" charset="0"/>
              <a:ea typeface="+mn-ea"/>
              <a:cs typeface="+mn-cs"/>
            </a:endParaRPr>
          </a:p>
          <a:p>
            <a:pPr marL="0" indent="0" defTabSz="914400">
              <a:buNone/>
            </a:pPr>
            <a:r>
              <a:rPr lang="en-US" altLang="en-US" sz="1600" kern="1200" baseline="0">
                <a:latin typeface="Consolas" panose="020B0609020204030204" charset="0"/>
                <a:ea typeface="+mn-ea"/>
                <a:cs typeface="+mn-cs"/>
              </a:rPr>
              <a:t>&gt;&gt;&gt; print(p2/p1)</a:t>
            </a:r>
            <a:endParaRPr lang="en-US" altLang="en-US" sz="1600" kern="1200" baseline="0">
              <a:latin typeface="Consolas" panose="020B0609020204030204" charset="0"/>
              <a:ea typeface="+mn-ea"/>
              <a:cs typeface="+mn-cs"/>
            </a:endParaRPr>
          </a:p>
          <a:p>
            <a:pPr marL="0" indent="0" defTabSz="914400">
              <a:buNone/>
            </a:pPr>
            <a:r>
              <a:rPr lang="en-US" altLang="en-US" sz="1600" kern="1200" baseline="0">
                <a:solidFill>
                  <a:srgbClr val="00B0F0"/>
                </a:solidFill>
                <a:latin typeface="Consolas" panose="020B0609020204030204" charset="0"/>
                <a:ea typeface="+mn-ea"/>
                <a:cs typeface="+mn-cs"/>
              </a:rPr>
              <a:t>(poly1d([  1., -12.]), poly1d([ 56., -18.,  72.]))</a:t>
            </a:r>
            <a:endParaRPr lang="en-US"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721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多项式的幂运算</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 ** 2)</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6     5      4      3      2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 x + 4 x + 10 x + 20 x + 25 x + 24 x + 16</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 * p1)</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6     5      4      3      2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 x + 4 x + 10 x + 20 x + 25 x + 24 x + 16</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824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一阶导数</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print(p1.deriv())</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3 x + 4 x + 3</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二阶导数</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print(p1.deriv(2))</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6 x + 4</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3926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 多项式的不定积分</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一重不定积分，设常数项为0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print(p1.integ(m=1, k=0))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4          3       2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0.25 x + 0.6667 x + 1.5 x + 4 x</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 二重不定积分，设常数项为3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print(p1.integ(m=2, k=3))</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5          4       3     2</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0.05 x + 0.1667 x + 0.5 x + 2 x + 3 x + 3</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029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稀疏矩阵</a:t>
            </a:r>
            <a:endParaRPr kumimoji="0" lang="zh-CN" altLang="en-US" sz="2400" b="0" i="0" u="none" strike="noStrike" kern="1200" cap="none" spc="0" normalizeH="0" baseline="0" noProof="1">
              <a:solidFill>
                <a:schemeClr val="tx1"/>
              </a:solidFill>
              <a:latin typeface="+mn-lt"/>
              <a:ea typeface="+mn-ea"/>
              <a:cs typeface="+mn-cs"/>
            </a:endParaRPr>
          </a:p>
          <a:p>
            <a:pPr marL="346075" marR="0" indent="-346075"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mn-lt"/>
                <a:ea typeface="+mn-ea"/>
                <a:cs typeface="+mn-cs"/>
              </a:rPr>
              <a:t>稀疏矩阵的常见存储形式</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bsr_matrix(arg1[, shape, dtype, copy, blocksize])</a:t>
            </a:r>
            <a:r>
              <a:rPr kumimoji="0" lang="zh-CN" altLang="en-US" sz="1600" b="0" i="0" u="none" strike="noStrike" kern="1200" cap="none" spc="0" normalizeH="0" baseline="0" noProof="1">
                <a:solidFill>
                  <a:schemeClr val="tx1"/>
                </a:solidFill>
                <a:latin typeface="+mn-lt"/>
                <a:ea typeface="+mn-ea"/>
                <a:cs typeface="+mn-cs"/>
              </a:rPr>
              <a:t>	Block Sparse Row matrix</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coo_matrix(arg1[, shape, dtype, copy])</a:t>
            </a:r>
            <a:r>
              <a:rPr kumimoji="0" lang="zh-CN" altLang="en-US" sz="1600" b="1" i="0" u="none" strike="noStrike" kern="1200" cap="none" spc="0" normalizeH="0" baseline="0" noProof="1">
                <a:solidFill>
                  <a:schemeClr val="tx1"/>
                </a:solidFill>
                <a:latin typeface="+mn-lt"/>
                <a:ea typeface="+mn-ea"/>
                <a:cs typeface="+mn-cs"/>
                <a:sym typeface="+mn-ea"/>
              </a:rPr>
              <a:t>             </a:t>
            </a:r>
            <a:r>
              <a:rPr kumimoji="0" lang="zh-CN" altLang="en-US" sz="1600" b="0" i="0" u="none" strike="noStrike" kern="1200" cap="none" spc="0" normalizeH="0" baseline="0" noProof="1">
                <a:solidFill>
                  <a:schemeClr val="tx1"/>
                </a:solidFill>
                <a:latin typeface="+mn-lt"/>
                <a:ea typeface="+mn-ea"/>
                <a:cs typeface="+mn-cs"/>
              </a:rPr>
              <a:t>A sparse matrix in COOrdinate format.</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csc_matrix(arg1[, shape, dtype, copy])</a:t>
            </a:r>
            <a:r>
              <a:rPr kumimoji="0" lang="zh-CN" altLang="en-US" sz="1600" b="1" i="0" u="none" strike="noStrike" kern="1200" cap="none" spc="0" normalizeH="0" baseline="0" noProof="1">
                <a:solidFill>
                  <a:schemeClr val="tx1"/>
                </a:solidFill>
                <a:latin typeface="+mn-lt"/>
                <a:ea typeface="+mn-ea"/>
                <a:cs typeface="+mn-cs"/>
                <a:sym typeface="+mn-ea"/>
              </a:rPr>
              <a:t>             </a:t>
            </a:r>
            <a:r>
              <a:rPr kumimoji="0" lang="zh-CN" altLang="en-US" sz="1600" b="0" i="0" u="none" strike="noStrike" kern="1200" cap="none" spc="0" normalizeH="0" baseline="0" noProof="1">
                <a:solidFill>
                  <a:schemeClr val="tx1"/>
                </a:solidFill>
                <a:latin typeface="+mn-lt"/>
                <a:ea typeface="+mn-ea"/>
                <a:cs typeface="+mn-cs"/>
              </a:rPr>
              <a:t>Compressed Sparse Column matrix</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csr_matrix(arg1[, shape, dtype, copy])</a:t>
            </a:r>
            <a:r>
              <a:rPr kumimoji="0" lang="zh-CN" altLang="en-US" sz="1600" b="1" i="0" u="none" strike="noStrike" kern="1200" cap="none" spc="0" normalizeH="0" baseline="0" noProof="1">
                <a:solidFill>
                  <a:schemeClr val="tx1"/>
                </a:solidFill>
                <a:latin typeface="+mn-lt"/>
                <a:ea typeface="+mn-ea"/>
                <a:cs typeface="+mn-cs"/>
                <a:sym typeface="+mn-ea"/>
              </a:rPr>
              <a:t>             </a:t>
            </a:r>
            <a:r>
              <a:rPr kumimoji="0" lang="zh-CN" altLang="en-US" sz="1600" b="0" i="0" u="none" strike="noStrike" kern="1200" cap="none" spc="0" normalizeH="0" baseline="0" noProof="1">
                <a:solidFill>
                  <a:schemeClr val="tx1"/>
                </a:solidFill>
                <a:latin typeface="+mn-lt"/>
                <a:ea typeface="+mn-ea"/>
                <a:cs typeface="+mn-cs"/>
              </a:rPr>
              <a:t>Compressed Sparse Row matrix</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dia_matrix(arg1[, shape, dtype, copy])             </a:t>
            </a:r>
            <a:r>
              <a:rPr kumimoji="0" lang="zh-CN" altLang="en-US" sz="1600" b="0" i="0" u="none" strike="noStrike" kern="1200" cap="none" spc="0" normalizeH="0" baseline="0" noProof="1">
                <a:solidFill>
                  <a:schemeClr val="tx1"/>
                </a:solidFill>
                <a:latin typeface="+mn-lt"/>
                <a:ea typeface="+mn-ea"/>
                <a:cs typeface="+mn-cs"/>
              </a:rPr>
              <a:t>Sparse matrix with DIAgonal storage</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dok_matrix(arg1[, shape, dtype, copy])            </a:t>
            </a:r>
            <a:r>
              <a:rPr kumimoji="0" lang="zh-CN" altLang="en-US" sz="1600" b="0" i="0" u="none" strike="noStrike" kern="1200" cap="none" spc="0" normalizeH="0" baseline="0" noProof="1">
                <a:solidFill>
                  <a:schemeClr val="tx1"/>
                </a:solidFill>
                <a:latin typeface="+mn-lt"/>
                <a:ea typeface="+mn-ea"/>
                <a:cs typeface="+mn-cs"/>
              </a:rPr>
              <a:t>Dictionary Of Keys based sparse matrix.</a:t>
            </a: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600"/>
              </a:spcBef>
              <a:spcAft>
                <a:spcPts val="600"/>
              </a:spcAft>
              <a:buClrTx/>
              <a:buSzTx/>
              <a:buFont typeface="Wingdings" panose="05000000000000000000" charset="0"/>
              <a:buNone/>
            </a:pPr>
            <a:r>
              <a:rPr kumimoji="0" lang="zh-CN" altLang="en-US" sz="1600" b="1" i="0" u="none" strike="noStrike" kern="1200" cap="none" spc="0" normalizeH="0" baseline="0" noProof="1">
                <a:solidFill>
                  <a:schemeClr val="tx1"/>
                </a:solidFill>
                <a:latin typeface="+mn-lt"/>
                <a:ea typeface="+mn-ea"/>
                <a:cs typeface="+mn-cs"/>
              </a:rPr>
              <a:t>lil_matrix(arg1[, shape, dtype, copy])</a:t>
            </a:r>
            <a:r>
              <a:rPr kumimoji="0" lang="zh-CN" altLang="en-US" sz="1600" b="1" i="0" u="none" strike="noStrike" kern="1200" cap="none" spc="0" normalizeH="0" baseline="0" noProof="1">
                <a:solidFill>
                  <a:schemeClr val="tx1"/>
                </a:solidFill>
                <a:latin typeface="+mn-lt"/>
                <a:ea typeface="+mn-ea"/>
                <a:cs typeface="+mn-cs"/>
                <a:sym typeface="+mn-ea"/>
              </a:rPr>
              <a:t>           </a:t>
            </a:r>
            <a:r>
              <a:rPr kumimoji="0" lang="zh-CN" altLang="en-US" sz="1600" b="0" i="0" u="none" strike="noStrike" kern="1200" cap="none" spc="0" normalizeH="0" baseline="0" noProof="1">
                <a:solidFill>
                  <a:schemeClr val="tx1"/>
                </a:solidFill>
                <a:latin typeface="+mn-lt"/>
                <a:ea typeface="+mn-ea"/>
                <a:cs typeface="+mn-cs"/>
              </a:rPr>
              <a:t>Row-based linked list sparse matrix</a:t>
            </a:r>
            <a:endParaRPr kumimoji="0" lang="zh-CN" altLang="en-US" sz="16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4131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内容占位符 2"/>
          <p:cNvSpPr>
            <a:spLocks noGrp="1"/>
          </p:cNvSpPr>
          <p:nvPr>
            <p:ph sz="half" idx="2"/>
          </p:nvPr>
        </p:nvSpPr>
        <p:spPr/>
        <p:txBody>
          <a:bodyPr anchor="t"/>
          <a:p>
            <a:pPr marL="0" indent="0" defTabSz="914400">
              <a:buNone/>
            </a:pPr>
            <a:r>
              <a:rPr lang="zh-CN" altLang="en-US" sz="1200" kern="1200" baseline="0">
                <a:latin typeface="Consolas" panose="020B0609020204030204" charset="0"/>
                <a:ea typeface="+mn-ea"/>
                <a:cs typeface="+mn-cs"/>
              </a:rPr>
              <a:t>&gt;&gt;&gt; from scipy import sparse</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sparse.bsr_matrix([[1,0,0,0,0],[0,1,0,0,1]])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(blocksize = 1x1) in Block Sparse Row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sparse.coo_matrix([[1,0,0,0,0],[0,1,0,0,1]])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in COOrdinate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sparse.csc_matrix([[1,0,0,0,0],[0,1,0,0,1]])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in Compressed Sparse Column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sparse.csr_matrix([[1,0,0,0,0],[0,1,0,0,1]])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in Compressed Sparse Row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sparse.dia_matrix([[1,0,0,0,0],[0,1,0,0,1]])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4 stored elements (2 diagonals) in DIAgonal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sparse.dok_matrix([[1,0,0,0,0],[0,1,0,0,1]])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in Dictionary Of Keys format&gt;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latin typeface="Consolas" panose="020B0609020204030204" charset="0"/>
                <a:ea typeface="+mn-ea"/>
                <a:cs typeface="+mn-cs"/>
              </a:rPr>
              <a:t>&gt;&gt;&gt; sparse.lil_matrix([[1,0,0,0,0],[0,1,0,0,1]])</a:t>
            </a:r>
            <a:endParaRPr lang="zh-CN" altLang="en-US" sz="1200" kern="1200" baseline="0">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&lt;2x5 sparse matrix of type '&lt;class 'numpy.int32'&gt;'</a:t>
            </a:r>
            <a:endParaRPr lang="zh-CN" altLang="en-US" sz="1200" kern="1200" baseline="0">
              <a:solidFill>
                <a:srgbClr val="0070C0"/>
              </a:solidFill>
              <a:latin typeface="Consolas" panose="020B0609020204030204" charset="0"/>
              <a:ea typeface="+mn-ea"/>
              <a:cs typeface="+mn-cs"/>
            </a:endParaRPr>
          </a:p>
          <a:p>
            <a:pPr marL="0" indent="0" defTabSz="914400">
              <a:buNone/>
            </a:pPr>
            <a:r>
              <a:rPr lang="zh-CN" altLang="en-US" sz="1200" kern="1200" baseline="0">
                <a:solidFill>
                  <a:srgbClr val="0070C0"/>
                </a:solidFill>
                <a:latin typeface="Consolas" panose="020B0609020204030204" charset="0"/>
                <a:ea typeface="+mn-ea"/>
                <a:cs typeface="+mn-cs"/>
              </a:rPr>
              <a:t>	with 3 stored elements in LInked List format&gt;</a:t>
            </a:r>
            <a:endParaRPr lang="zh-CN" altLang="en-US" sz="1200" kern="1200" baseline="0">
              <a:solidFill>
                <a:srgbClr val="0070C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233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60045" marR="0" indent="-34163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en-US" altLang="zh-CN" sz="2000" b="0" i="0" u="none" strike="noStrike" kern="1200" cap="none" spc="0" normalizeH="0" baseline="0" noProof="1">
                <a:solidFill>
                  <a:schemeClr val="tx1"/>
                </a:solidFill>
                <a:latin typeface="+mn-lt"/>
                <a:ea typeface="+mn-ea"/>
                <a:cs typeface="+mn-cs"/>
              </a:rPr>
              <a:t>sparse</a:t>
            </a:r>
            <a:r>
              <a:rPr kumimoji="0" lang="zh-CN" altLang="en-US" sz="2000" b="0" i="0" u="none" strike="noStrike" kern="1200" cap="none" spc="0" normalizeH="0" baseline="0" noProof="1">
                <a:solidFill>
                  <a:schemeClr val="tx1"/>
                </a:solidFill>
                <a:latin typeface="+mn-lt"/>
                <a:ea typeface="+mn-ea"/>
                <a:cs typeface="+mn-cs"/>
              </a:rPr>
              <a:t>模块中用于创建稀疏矩阵的函数</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eye(m[, n, k, dtype, format])</a:t>
            </a:r>
            <a:r>
              <a:rPr kumimoji="0" lang="zh-CN" altLang="en-US" sz="1400" b="0" i="0" u="none" strike="noStrike" kern="1200" cap="none" spc="0" normalizeH="0" baseline="0" noProof="1">
                <a:solidFill>
                  <a:schemeClr val="tx1"/>
                </a:solidFill>
                <a:latin typeface="+mn-lt"/>
                <a:ea typeface="+mn-ea"/>
                <a:cs typeface="+mn-cs"/>
              </a:rPr>
              <a:t>	Sparse matrix with ones on diagonal</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identity(n[, dtype, format])</a:t>
            </a:r>
            <a:r>
              <a:rPr kumimoji="0" lang="zh-CN" altLang="en-US" sz="1400" b="0" i="0" u="none" strike="noStrike" kern="1200" cap="none" spc="0" normalizeH="0" baseline="0" noProof="1">
                <a:solidFill>
                  <a:schemeClr val="tx1"/>
                </a:solidFill>
                <a:latin typeface="+mn-lt"/>
                <a:ea typeface="+mn-ea"/>
                <a:cs typeface="+mn-cs"/>
              </a:rPr>
              <a:t>	Identity matrix in sparse format</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kron(A, B[, format])</a:t>
            </a:r>
            <a:r>
              <a:rPr kumimoji="0" lang="zh-CN" altLang="en-US" sz="1400" b="0" i="0" u="none" strike="noStrike" kern="1200" cap="none" spc="0" normalizeH="0" baseline="0" noProof="1">
                <a:solidFill>
                  <a:schemeClr val="tx1"/>
                </a:solidFill>
                <a:latin typeface="+mn-lt"/>
                <a:ea typeface="+mn-ea"/>
                <a:cs typeface="+mn-cs"/>
              </a:rPr>
              <a:t>	                  kronecker product of sparse matrices A and B</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kronsum(A, B[, format])</a:t>
            </a:r>
            <a:r>
              <a:rPr kumimoji="0" lang="zh-CN" altLang="en-US" sz="1400" b="0" i="0" u="none" strike="noStrike" kern="1200" cap="none" spc="0" normalizeH="0" baseline="0" noProof="1">
                <a:solidFill>
                  <a:schemeClr val="tx1"/>
                </a:solidFill>
                <a:latin typeface="+mn-lt"/>
                <a:ea typeface="+mn-ea"/>
                <a:cs typeface="+mn-cs"/>
              </a:rPr>
              <a:t>	kronecker sum of sparse matrices A and B</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diags(diagonals[, offsets, shape, format, dtype]) </a:t>
            </a:r>
            <a:r>
              <a:rPr kumimoji="0" lang="zh-CN" altLang="en-US" sz="1400" b="0" i="0" u="none" strike="noStrike" kern="1200" cap="none" spc="0" normalizeH="0" baseline="0" noProof="1">
                <a:solidFill>
                  <a:schemeClr val="tx1"/>
                </a:solidFill>
                <a:latin typeface="+mn-lt"/>
                <a:ea typeface="+mn-ea"/>
                <a:cs typeface="+mn-cs"/>
              </a:rPr>
              <a:t>     Construct a sparse matrix from diagonals.</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spdiags(data, diags, m, n[, format])</a:t>
            </a:r>
            <a:r>
              <a:rPr kumimoji="0" lang="zh-CN" altLang="en-US" sz="1400" b="0" i="0" u="none" strike="noStrike" kern="1200" cap="none" spc="0" normalizeH="0" baseline="0" noProof="1">
                <a:solidFill>
                  <a:schemeClr val="tx1"/>
                </a:solidFill>
                <a:latin typeface="+mn-lt"/>
                <a:ea typeface="+mn-ea"/>
                <a:cs typeface="+mn-cs"/>
              </a:rPr>
              <a:t>	        Return a sparse matrix from diagonals.</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block_diag(mats[, format, dtype])    </a:t>
            </a:r>
            <a:r>
              <a:rPr kumimoji="0" lang="zh-CN" altLang="en-US" sz="1400" b="0" i="0" u="none" strike="noStrike" kern="1200" cap="none" spc="0" normalizeH="0" baseline="0" noProof="1">
                <a:solidFill>
                  <a:schemeClr val="tx1"/>
                </a:solidFill>
                <a:latin typeface="+mn-lt"/>
                <a:ea typeface="+mn-ea"/>
                <a:cs typeface="+mn-cs"/>
              </a:rPr>
              <a:t>Build a block diagonal sparse matrix from provided matrices.</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tril(A[, k, format])</a:t>
            </a:r>
            <a:r>
              <a:rPr kumimoji="0" lang="zh-CN" altLang="en-US" sz="1400" b="0" i="0" u="none" strike="noStrike" kern="1200" cap="none" spc="0" normalizeH="0" baseline="0" noProof="1">
                <a:solidFill>
                  <a:schemeClr val="tx1"/>
                </a:solidFill>
                <a:latin typeface="+mn-lt"/>
                <a:ea typeface="+mn-ea"/>
                <a:cs typeface="+mn-cs"/>
              </a:rPr>
              <a:t>	                   Return the lower triangular portion of a matrix in sparse format</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triu(A[, k, format])</a:t>
            </a:r>
            <a:r>
              <a:rPr kumimoji="0" lang="zh-CN" altLang="en-US" sz="1400" b="0" i="0" u="none" strike="noStrike" kern="1200" cap="none" spc="0" normalizeH="0" baseline="0" noProof="1">
                <a:solidFill>
                  <a:schemeClr val="tx1"/>
                </a:solidFill>
                <a:latin typeface="+mn-lt"/>
                <a:ea typeface="+mn-ea"/>
                <a:cs typeface="+mn-cs"/>
              </a:rPr>
              <a:t>	                   Return the upper triangular portion of a matrix in sparse format</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bmat(blocks[, format, dtype])</a:t>
            </a:r>
            <a:r>
              <a:rPr kumimoji="0" lang="zh-CN" altLang="en-US" sz="1400" b="0" i="0" u="none" strike="noStrike" kern="1200" cap="none" spc="0" normalizeH="0" baseline="0" noProof="1">
                <a:solidFill>
                  <a:schemeClr val="tx1"/>
                </a:solidFill>
                <a:latin typeface="+mn-lt"/>
                <a:ea typeface="+mn-ea"/>
                <a:cs typeface="+mn-cs"/>
              </a:rPr>
              <a:t>	Build a sparse matrix from sparse sub-blocks</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hstack(blocks[, format, dtype])</a:t>
            </a:r>
            <a:r>
              <a:rPr kumimoji="0" lang="zh-CN" altLang="en-US" sz="1400" b="0" i="0" u="none" strike="noStrike" kern="1200" cap="none" spc="0" normalizeH="0" baseline="0" noProof="1">
                <a:solidFill>
                  <a:schemeClr val="tx1"/>
                </a:solidFill>
                <a:latin typeface="+mn-lt"/>
                <a:ea typeface="+mn-ea"/>
                <a:cs typeface="+mn-cs"/>
              </a:rPr>
              <a:t>	Stack sparse matrices horizontally (column wise)</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vstack(blocks[, format, dtype])</a:t>
            </a:r>
            <a:r>
              <a:rPr kumimoji="0" lang="zh-CN" altLang="en-US" sz="1400" b="0" i="0" u="none" strike="noStrike" kern="1200" cap="none" spc="0" normalizeH="0" baseline="0" noProof="1">
                <a:solidFill>
                  <a:schemeClr val="tx1"/>
                </a:solidFill>
                <a:latin typeface="+mn-lt"/>
                <a:ea typeface="+mn-ea"/>
                <a:cs typeface="+mn-cs"/>
              </a:rPr>
              <a:t>	Stack sparse matrices vertically (row wise)</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rand(m, n[, density, format, dtype, ...])</a:t>
            </a:r>
            <a:r>
              <a:rPr kumimoji="0" lang="zh-CN" altLang="en-US" sz="1400" b="0" i="0" u="none" strike="noStrike" kern="1200" cap="none" spc="0" normalizeH="0" baseline="0" noProof="1">
                <a:solidFill>
                  <a:schemeClr val="tx1"/>
                </a:solidFill>
                <a:latin typeface="+mn-lt"/>
                <a:ea typeface="+mn-ea"/>
                <a:cs typeface="+mn-cs"/>
              </a:rPr>
              <a:t>Generate a sparse matrix of the given shape and density with </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0" i="0" u="none" strike="noStrike" kern="1200" cap="none" spc="0" normalizeH="0" baseline="0" noProof="1">
                <a:solidFill>
                  <a:schemeClr val="tx1"/>
                </a:solidFill>
                <a:latin typeface="+mn-lt"/>
                <a:ea typeface="+mn-ea"/>
                <a:cs typeface="+mn-cs"/>
              </a:rPr>
              <a:t>                                                                 uniformly distributed values.</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1" i="0" u="none" strike="noStrike" kern="1200" cap="none" spc="0" normalizeH="0" baseline="0" noProof="1">
                <a:solidFill>
                  <a:schemeClr val="tx1"/>
                </a:solidFill>
                <a:latin typeface="+mn-lt"/>
                <a:ea typeface="+mn-ea"/>
                <a:cs typeface="+mn-cs"/>
              </a:rPr>
              <a:t>random(m, n[, density, format, dtype, ...])</a:t>
            </a:r>
            <a:r>
              <a:rPr kumimoji="0" lang="zh-CN" altLang="en-US" sz="1400" b="0" i="0" u="none" strike="noStrike" kern="1200" cap="none" spc="0" normalizeH="0" baseline="0" noProof="1">
                <a:solidFill>
                  <a:schemeClr val="tx1"/>
                </a:solidFill>
                <a:latin typeface="+mn-lt"/>
                <a:ea typeface="+mn-ea"/>
                <a:cs typeface="+mn-cs"/>
              </a:rPr>
              <a:t> Generate a sparse matrix of the given shape and density </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0" i="0" u="none" strike="noStrike" kern="1200" cap="none" spc="0" normalizeH="0" baseline="0" noProof="1">
                <a:solidFill>
                  <a:schemeClr val="tx1"/>
                </a:solidFill>
                <a:latin typeface="+mn-lt"/>
                <a:ea typeface="+mn-ea"/>
                <a:cs typeface="+mn-cs"/>
              </a:rPr>
              <a:t>                                                                  with randomly distributed values.</a:t>
            </a:r>
            <a:endParaRPr kumimoji="0" lang="zh-CN" altLang="en-US" sz="14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4336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sparse.eye(5)         </a:t>
            </a:r>
            <a:r>
              <a:rPr lang="en-US" altLang="zh-CN" sz="1600" kern="1200" baseline="0">
                <a:latin typeface="Consolas" panose="020B0609020204030204" charset="0"/>
                <a:ea typeface="+mn-ea"/>
                <a:cs typeface="+mn-cs"/>
              </a:rPr>
              <a:t># 5</a:t>
            </a:r>
            <a:r>
              <a:rPr lang="zh-CN" altLang="en-US" sz="1600" kern="1200" baseline="0">
                <a:latin typeface="Consolas" panose="020B0609020204030204" charset="0"/>
                <a:ea typeface="+mn-ea"/>
                <a:cs typeface="+mn-cs"/>
              </a:rPr>
              <a:t>行</a:t>
            </a:r>
            <a:r>
              <a:rPr lang="en-US" altLang="zh-CN" sz="1600" kern="1200" baseline="0">
                <a:latin typeface="Consolas" panose="020B0609020204030204" charset="0"/>
                <a:ea typeface="+mn-ea"/>
                <a:cs typeface="+mn-cs"/>
              </a:rPr>
              <a:t>5</a:t>
            </a:r>
            <a:r>
              <a:rPr lang="zh-CN" altLang="en-US" sz="1600" kern="1200" baseline="0">
                <a:latin typeface="Consolas" panose="020B0609020204030204" charset="0"/>
                <a:ea typeface="+mn-ea"/>
                <a:cs typeface="+mn-cs"/>
              </a:rPr>
              <a:t>列单位矩阵</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&lt;5x5 sparse matrix of type '&lt;class 'numpy.float64'&gt;'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with 5 stored elements (1 diagonals) in DIAgonal format&gt;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x.data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查看非</a:t>
            </a:r>
            <a:r>
              <a:rPr lang="en-US" altLang="zh-CN" sz="1600" kern="1200" baseline="0">
                <a:latin typeface="Consolas" panose="020B0609020204030204" charset="0"/>
                <a:ea typeface="+mn-ea"/>
                <a:cs typeface="+mn-cs"/>
              </a:rPr>
              <a:t>0</a:t>
            </a:r>
            <a:r>
              <a:rPr lang="zh-CN" altLang="en-US" sz="1600" kern="1200" baseline="0">
                <a:latin typeface="Consolas" panose="020B0609020204030204" charset="0"/>
                <a:ea typeface="+mn-ea"/>
                <a:cs typeface="+mn-cs"/>
              </a:rPr>
              <a:t>元素</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1.,  1.,  1.,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返回数组形式</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0.,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1.,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0.,  0.,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x.sin()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支持正弦、余弦等运算</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&lt;5x5 sparse matrix of type '&lt;class 'numpy.float64'&gt;'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with 5 stored elements (1 diagonals) in DIAgonal format&gt;</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438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x.mean()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平均值</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0.20000000000000001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x.dot([1,2,3,4,5])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内积</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array([ 1.,  2.,  3.,  4.,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x.getrow(0)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返回第</a:t>
            </a:r>
            <a:r>
              <a:rPr lang="en-US" altLang="zh-CN" sz="1800" kern="1200" baseline="0">
                <a:latin typeface="Consolas" panose="020B0609020204030204" charset="0"/>
                <a:ea typeface="+mn-ea"/>
                <a:cs typeface="+mn-cs"/>
              </a:rPr>
              <a:t>0</a:t>
            </a:r>
            <a:r>
              <a:rPr lang="zh-CN" altLang="en-US" sz="1800" kern="1200" baseline="0">
                <a:latin typeface="Consolas" panose="020B0609020204030204" charset="0"/>
                <a:ea typeface="+mn-ea"/>
                <a:cs typeface="+mn-cs"/>
              </a:rPr>
              <a:t>行</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&lt;1x5 sparse matrix of type '&lt;class 'numpy.float64'&gt;'</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with 1 stored elements in Compressed Sparse Row format&gt;</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x.getcol(0)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返回第</a:t>
            </a:r>
            <a:r>
              <a:rPr lang="en-US" altLang="zh-CN" sz="1800" kern="1200" baseline="0">
                <a:latin typeface="Consolas" panose="020B0609020204030204" charset="0"/>
                <a:ea typeface="+mn-ea"/>
                <a:cs typeface="+mn-cs"/>
              </a:rPr>
              <a:t>0</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&lt;5x1 sparse matrix of type '&lt;class 'numpy.float64'&gt;'</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with 1 stored elements in Compressed Sparse Row format&gt;</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541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87985" marR="0" indent="-34163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mn-lt"/>
                <a:ea typeface="+mn-ea"/>
                <a:cs typeface="+mn-cs"/>
              </a:rPr>
              <a:t>保存与读取</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6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save_npz(file, matrix[, compressed])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把矩阵保存为.npz格式的文件</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load_npz(file)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从.npz格式的文件中读取矩阵</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643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np.random.randint(0, 50, 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随机数组，</a:t>
            </a:r>
            <a:r>
              <a:rPr lang="en-US" altLang="zh-CN" sz="1800" kern="1200" baseline="0">
                <a:latin typeface="Consolas" panose="020B0609020204030204" charset="0"/>
                <a:ea typeface="+mn-ea"/>
                <a:cs typeface="+mn-cs"/>
              </a:rPr>
              <a:t>5</a:t>
            </a:r>
            <a:r>
              <a:rPr lang="zh-CN" altLang="en-US" sz="1800" kern="1200" baseline="0">
                <a:latin typeface="Consolas" panose="020B0609020204030204" charset="0"/>
                <a:ea typeface="+mn-ea"/>
                <a:cs typeface="+mn-cs"/>
              </a:rPr>
              <a:t>个</a:t>
            </a:r>
            <a:r>
              <a:rPr lang="en-US" altLang="zh-CN" sz="1800" kern="1200" baseline="0">
                <a:latin typeface="Consolas" panose="020B0609020204030204" charset="0"/>
                <a:ea typeface="+mn-ea"/>
                <a:cs typeface="+mn-cs"/>
              </a:rPr>
              <a:t>0</a:t>
            </a:r>
            <a:r>
              <a:rPr lang="zh-CN" altLang="en-US" sz="1800" kern="1200" baseline="0">
                <a:latin typeface="Consolas" panose="020B0609020204030204" charset="0"/>
                <a:ea typeface="+mn-ea"/>
                <a:cs typeface="+mn-cs"/>
              </a:rPr>
              <a:t>到</a:t>
            </a:r>
            <a:r>
              <a:rPr lang="en-US" altLang="zh-CN" sz="1800" kern="1200" baseline="0">
                <a:latin typeface="Consolas" panose="020B0609020204030204" charset="0"/>
                <a:ea typeface="+mn-ea"/>
                <a:cs typeface="+mn-cs"/>
              </a:rPr>
              <a:t>50</a:t>
            </a:r>
            <a:r>
              <a:rPr lang="zh-CN" altLang="en-US" sz="1800" kern="1200" baseline="0">
                <a:latin typeface="Consolas" panose="020B0609020204030204" charset="0"/>
                <a:ea typeface="+mn-ea"/>
                <a:cs typeface="+mn-cs"/>
              </a:rPr>
              <a:t>之间的数字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array([13, 47, 31, 26,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np.random.randint(0, 50, (3,5)) </a:t>
            </a:r>
            <a:r>
              <a:rPr lang="en-US" altLang="zh-CN" sz="1800" kern="1200" baseline="0">
                <a:latin typeface="Consolas" panose="020B0609020204030204" charset="0"/>
                <a:ea typeface="+mn-ea"/>
                <a:cs typeface="+mn-cs"/>
              </a:rPr>
              <a:t># 3</a:t>
            </a:r>
            <a:r>
              <a:rPr lang="zh-CN" altLang="en-US" sz="1800" kern="1200" baseline="0">
                <a:latin typeface="Consolas" panose="020B0609020204030204" charset="0"/>
                <a:ea typeface="+mn-ea"/>
                <a:cs typeface="+mn-cs"/>
              </a:rPr>
              <a:t>行</a:t>
            </a:r>
            <a:r>
              <a:rPr lang="en-US" altLang="zh-CN" sz="1800" kern="1200" baseline="0">
                <a:latin typeface="Consolas" panose="020B0609020204030204" charset="0"/>
                <a:ea typeface="+mn-ea"/>
                <a:cs typeface="+mn-cs"/>
              </a:rPr>
              <a:t>5</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array([[34,  2, 33, 14, 40],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[ 9,  5, 10, 27, 11],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[26, 17, 10, 46,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np.random.rand(10)</a:t>
            </a:r>
            <a:endParaRPr lang="zh-CN" altLang="en-US" sz="18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array([ 0.98139326,  0.35675498,  0.30580776,  0.30379627,  0.19527425,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0.59159936,  0.31132305,  0.20219211,  0.20073821,  0.02435331])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np.random.standard_normal(5)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从标准正态分布中随机采样</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array([ 2.82669067,  0.9773194 , -0.72595951, -0.11343254,  0.74813065])</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843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mn-lt"/>
                <a:ea typeface="+mn-ea"/>
                <a:cs typeface="+mn-cs"/>
              </a:rPr>
              <a:t>查找稀疏矩阵中非</a:t>
            </a:r>
            <a:r>
              <a:rPr kumimoji="0" lang="en-US" altLang="zh-CN" sz="2000" b="0" i="0" u="none" strike="noStrike" kern="1200" cap="none" spc="0" normalizeH="0" baseline="0" noProof="1">
                <a:solidFill>
                  <a:schemeClr val="tx1"/>
                </a:solidFill>
                <a:latin typeface="+mn-lt"/>
                <a:ea typeface="+mn-ea"/>
                <a:cs typeface="+mn-cs"/>
              </a:rPr>
              <a:t>0</a:t>
            </a:r>
            <a:r>
              <a:rPr kumimoji="0" lang="zh-CN" altLang="en-US" sz="2000" b="0" i="0" u="none" strike="noStrike" kern="1200" cap="none" spc="0" normalizeH="0" baseline="0" noProof="1">
                <a:solidFill>
                  <a:schemeClr val="tx1"/>
                </a:solidFill>
                <a:latin typeface="+mn-lt"/>
                <a:ea typeface="+mn-ea"/>
                <a:cs typeface="+mn-cs"/>
              </a:rPr>
              <a:t>元素的位置与值</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sparse.bsr_matrix([[1,0,0,0,0],[0,1,0,0,1]])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x.nonzero()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非</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元素位置，</a:t>
            </a:r>
            <a:r>
              <a:rPr kumimoji="0" lang="en-US" altLang="zh-CN" sz="1800" b="0" i="0" u="none" strike="noStrike" kern="1200" cap="none" spc="0" normalizeH="0" baseline="0" noProof="1">
                <a:solidFill>
                  <a:schemeClr val="tx1"/>
                </a:solidFill>
                <a:latin typeface="Consolas" panose="020B0609020204030204" charset="0"/>
                <a:ea typeface="+mn-ea"/>
                <a:cs typeface="+mn-cs"/>
              </a:rPr>
              <a:t>(</a:t>
            </a:r>
            <a:r>
              <a:rPr kumimoji="0" lang="en-US" altLang="zh-CN" sz="1800" b="0" i="0" u="none" strike="noStrike" kern="1200" cap="none" spc="0" normalizeH="0" baseline="0" noProof="1">
                <a:solidFill>
                  <a:srgbClr val="FF0000"/>
                </a:solidFill>
                <a:latin typeface="Consolas" panose="020B0609020204030204" charset="0"/>
                <a:ea typeface="+mn-ea"/>
                <a:cs typeface="+mn-cs"/>
              </a:rPr>
              <a:t>0,0</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en-US" altLang="zh-CN" sz="1800" b="0" i="0" u="none" strike="noStrike" kern="1200" cap="none" spc="0" normalizeH="0" baseline="0" noProof="1">
                <a:solidFill>
                  <a:srgbClr val="00B050"/>
                </a:solidFill>
                <a:latin typeface="Consolas" panose="020B0609020204030204" charset="0"/>
                <a:ea typeface="+mn-ea"/>
                <a:cs typeface="+mn-cs"/>
              </a:rPr>
              <a:t>1,1</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en-US" altLang="zh-CN" sz="1800" b="0" i="0" u="none" strike="noStrike" kern="1200" cap="none" spc="0" normalizeH="0" baseline="0" noProof="1">
                <a:solidFill>
                  <a:srgbClr val="0070C0"/>
                </a:solidFill>
                <a:latin typeface="Consolas" panose="020B0609020204030204" charset="0"/>
                <a:ea typeface="+mn-ea"/>
                <a:cs typeface="+mn-cs"/>
              </a:rPr>
              <a:t>1,4</a:t>
            </a:r>
            <a:r>
              <a:rPr kumimoji="0" lang="en-US" altLang="zh-CN" sz="1800" b="0" i="0" u="none" strike="noStrike" kern="1200" cap="none" spc="0" normalizeH="0" baseline="0" noProof="1">
                <a:solidFill>
                  <a:schemeClr val="tx1"/>
                </a:solidFill>
                <a:latin typeface="Consolas" panose="020B0609020204030204" charset="0"/>
                <a:ea typeface="+mn-ea"/>
                <a:cs typeface="+mn-cs"/>
              </a:rPr>
              <a: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(array([</a:t>
            </a:r>
            <a:r>
              <a:rPr kumimoji="0" lang="zh-CN" altLang="en-US" sz="1800" b="0" i="0" u="none" strike="noStrike" kern="1200" cap="none" spc="0" normalizeH="0" baseline="0" noProof="1">
                <a:solidFill>
                  <a:srgbClr val="FF0000"/>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B050"/>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70C0"/>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 array([</a:t>
            </a:r>
            <a:r>
              <a:rPr kumimoji="0" lang="zh-CN" altLang="en-US" sz="1800" b="0" i="0" u="none" strike="noStrike" kern="1200" cap="none" spc="0" normalizeH="0" baseline="0" noProof="1">
                <a:solidFill>
                  <a:srgbClr val="FF0000"/>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B050"/>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70C0"/>
                </a:solidFill>
                <a:latin typeface="Consolas" panose="020B0609020204030204" charset="0"/>
                <a:ea typeface="+mn-ea"/>
                <a:cs typeface="+mn-cs"/>
              </a:rPr>
              <a:t>4</a:t>
            </a:r>
            <a:r>
              <a:rPr kumimoji="0" lang="zh-CN" altLang="en-US" sz="1800" b="0" i="0" u="none" strike="noStrike" kern="1200" cap="none" spc="0" normalizeH="0" baseline="0" noProof="1">
                <a:solidFill>
                  <a:schemeClr val="tx1"/>
                </a:solidFill>
                <a:latin typeface="Consolas" panose="020B0609020204030204" charset="0"/>
                <a:ea typeface="+mn-ea"/>
                <a:cs typeface="+mn-cs"/>
              </a:rPr>
              <a:t>], dtype=int32))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sparse.find(x)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非</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元素位置和值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(array([0, 1, 1], dtype=int32), array([0, 1, 4], dtype=int32), array([1, 1, 1], dtype=int32))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sparse.bsr_matrix([[1,0,0,0,1],[0,1,0,0,1]])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x.nonzero()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en-US" altLang="zh-CN" sz="1800" b="0" i="0" u="none" strike="noStrike" kern="1200" cap="none" spc="0" normalizeH="0" baseline="0" noProof="1">
                <a:solidFill>
                  <a:srgbClr val="FF0000"/>
                </a:solidFill>
                <a:latin typeface="Consolas" panose="020B0609020204030204" charset="0"/>
                <a:ea typeface="+mn-ea"/>
                <a:cs typeface="+mn-cs"/>
              </a:rPr>
              <a:t>0,0</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en-US" altLang="zh-CN" sz="1800" b="0" i="0" u="none" strike="noStrike" kern="1200" cap="none" spc="0" normalizeH="0" baseline="0" noProof="1">
                <a:solidFill>
                  <a:srgbClr val="00B050"/>
                </a:solidFill>
                <a:latin typeface="Consolas" panose="020B0609020204030204" charset="0"/>
                <a:ea typeface="+mn-ea"/>
                <a:cs typeface="+mn-cs"/>
              </a:rPr>
              <a:t>0,4</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en-US" altLang="zh-CN" sz="1800" b="0" i="0" u="none" strike="noStrike" kern="1200" cap="none" spc="0" normalizeH="0" baseline="0" noProof="1">
                <a:solidFill>
                  <a:srgbClr val="0070C0"/>
                </a:solidFill>
                <a:latin typeface="Consolas" panose="020B0609020204030204" charset="0"/>
                <a:ea typeface="+mn-ea"/>
                <a:cs typeface="+mn-cs"/>
              </a:rPr>
              <a:t>1,1</a:t>
            </a:r>
            <a:r>
              <a:rPr kumimoji="0" lang="en-US" altLang="zh-CN" sz="1800" b="0" i="0" u="none" strike="noStrike" kern="1200" cap="none" spc="0" normalizeH="0" baseline="0" noProof="1">
                <a:solidFill>
                  <a:schemeClr val="tx1"/>
                </a:solidFill>
                <a:latin typeface="Consolas" panose="020B0609020204030204" charset="0"/>
                <a:ea typeface="+mn-ea"/>
                <a:cs typeface="+mn-cs"/>
              </a:rPr>
              <a:t>), (1,4)</a:t>
            </a:r>
            <a:endParaRPr kumimoji="0" lang="en-US" altLang="zh-CN"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(array([</a:t>
            </a:r>
            <a:r>
              <a:rPr kumimoji="0" lang="zh-CN" altLang="en-US" sz="1800" b="0" i="0" u="none" strike="noStrike" kern="1200" cap="none" spc="0" normalizeH="0" baseline="0" noProof="1">
                <a:solidFill>
                  <a:srgbClr val="FF0000"/>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B050"/>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70C0"/>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 1]), array([</a:t>
            </a:r>
            <a:r>
              <a:rPr kumimoji="0" lang="zh-CN" altLang="en-US" sz="1800" b="0" i="0" u="none" strike="noStrike" kern="1200" cap="none" spc="0" normalizeH="0" baseline="0" noProof="1">
                <a:solidFill>
                  <a:srgbClr val="FF0000"/>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B050"/>
                </a:solidFill>
                <a:latin typeface="Consolas" panose="020B0609020204030204" charset="0"/>
                <a:ea typeface="+mn-ea"/>
                <a:cs typeface="+mn-cs"/>
              </a:rPr>
              <a:t>4</a:t>
            </a:r>
            <a:r>
              <a:rPr kumimoji="0" lang="zh-CN" altLang="en-US"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rgbClr val="0070C0"/>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 4], dtype=int32))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sparse.find(x)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非</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元素位置和值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(array([0, 0, 1, 1], dtype=int32), array([0, 4, 1, 4], dtype=int32), array([1, 1, 1, 1], dtype=int32))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745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Consolas" panose="020B0609020204030204" charset="0"/>
                <a:ea typeface="+mn-ea"/>
                <a:cs typeface="+mn-cs"/>
              </a:rPr>
              <a:t>最大值与最小值</a:t>
            </a:r>
            <a:endParaRPr kumimoji="0" lang="zh-CN" altLang="en-US" sz="20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sparse.bsr_matrix([[1,0,0,0,0],[0,1,0,0,1]])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x.max()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x.min(axis=0)</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&lt;1x5 sparse matrix of type '&lt;class 'numpy.int32'&gt;'</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with 0 stored elements in COOrdinate format&gt;</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x.min(axis=1)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&lt;2x1 sparse matrix of type '&lt;class 'numpy.int32'&gt;'</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with 0 stored elements in COOrdinate format&gt;</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x.min(axis=1).toarray()</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[0]], dtype=int32)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848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ü"/>
            </a:pPr>
            <a:r>
              <a:rPr kumimoji="0" lang="zh-CN" altLang="en-US" sz="2000" b="0" i="0" u="none" strike="noStrike" kern="1200" cap="none" spc="0" normalizeH="0" baseline="0" noProof="1">
                <a:solidFill>
                  <a:schemeClr val="tx1"/>
                </a:solidFill>
                <a:latin typeface="Consolas" panose="020B0609020204030204" charset="0"/>
                <a:ea typeface="+mn-ea"/>
                <a:cs typeface="+mn-cs"/>
              </a:rPr>
              <a:t>其他运算</a:t>
            </a:r>
            <a:endParaRPr kumimoji="0" lang="zh-CN" altLang="en-US" sz="20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 = sparse.bsr_matrix([[1,0,0,0,0],[0,1,0,0,1]])</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x.multiply([1,2,3,4,5])         </a:t>
            </a:r>
            <a:r>
              <a:rPr kumimoji="0" lang="en-US" altLang="zh-CN" sz="1600" b="0" i="0" u="none" strike="noStrike" kern="1200" cap="none" spc="0" normalizeH="0" baseline="0" noProof="1">
                <a:solidFill>
                  <a:schemeClr val="tx1"/>
                </a:solidFill>
                <a:latin typeface="Consolas" panose="020B0609020204030204" charset="0"/>
                <a:ea typeface="+mn-ea"/>
                <a:cs typeface="+mn-cs"/>
              </a:rPr>
              <a:t># </a:t>
            </a:r>
            <a:r>
              <a:rPr kumimoji="0" lang="zh-CN" altLang="en-US" sz="1600" b="0" i="0" u="none" strike="noStrike" kern="1200" cap="none" spc="0" normalizeH="0" baseline="0" noProof="1">
                <a:solidFill>
                  <a:schemeClr val="tx1"/>
                </a:solidFill>
                <a:latin typeface="Consolas" panose="020B0609020204030204" charset="0"/>
                <a:ea typeface="+mn-ea"/>
                <a:cs typeface="+mn-cs"/>
              </a:rPr>
              <a:t>矩阵相乘</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matrix([[1, 0, 0, 0, 0],</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 2, 0, 0, 5]])</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y = sparse.csr_matrix([[1,2,3,4,5]])</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x.multiply(y)</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&lt;2x5 sparse matrix of type '&lt;class 'numpy.int32'&gt;'</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with 3 stored elements (blocksize = 1x1) in Block Sparse Row format&gt;</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x.multiply(y).toarray()</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array([[1, 0, 0, 0, 0],</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 2, 0, 0, 5]], dtype=int32)</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x.todense()</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matrix([[1, 0, 0, 0, 0],</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 1, 0, 0, 1]], dtype=int32)</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4950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sparse.bsr_matrix([[1,0,0,0,0],[0,1,0,0,1]])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&lt;2x5 sparse matrix of type '&lt;class 'numpy.int32'&gt;'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with 3 stored elements (blocksize = 1x1) in Block Sparse Row format&gt;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x.transpose()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矩阵转置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&lt;5x2 sparse matrix of type '&lt;class 'numpy.int32'&gt;'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with 3 stored elements (blocksize = 1x1) in Block Sparse Row format&gt;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sparse.bsr_matrix([0.51, 0.49, -0.500001]).sign().toarray()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取符号</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1., -1.]])</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053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内容占位符 2"/>
          <p:cNvSpPr>
            <a:spLocks noGrp="1"/>
          </p:cNvSpPr>
          <p:nvPr>
            <p:ph sz="half" idx="2"/>
          </p:nvPr>
        </p:nvSpPr>
        <p:spPr/>
        <p:txBody>
          <a:bodyPr anchor="t"/>
          <a:p>
            <a:pPr marL="0" indent="0" defTabSz="914400">
              <a:buNone/>
            </a:pPr>
            <a:r>
              <a:rPr lang="zh-CN" altLang="en-US" sz="1400" kern="1200" baseline="0">
                <a:latin typeface="Consolas" panose="020B0609020204030204" charset="0"/>
                <a:ea typeface="+mn-ea"/>
                <a:cs typeface="+mn-cs"/>
              </a:rPr>
              <a:t>&gt;&gt;&gt; x = sparse.random(3,5,0.5)             </a:t>
            </a:r>
            <a:r>
              <a:rPr lang="en-US" altLang="zh-CN" sz="1400" kern="1200" baseline="0">
                <a:latin typeface="Consolas" panose="020B0609020204030204" charset="0"/>
                <a:ea typeface="+mn-ea"/>
                <a:cs typeface="+mn-cs"/>
              </a:rPr>
              <a:t># </a:t>
            </a:r>
            <a:r>
              <a:rPr lang="zh-CN" altLang="en-US" sz="1400" kern="1200" baseline="0">
                <a:latin typeface="Consolas" panose="020B0609020204030204" charset="0"/>
                <a:ea typeface="+mn-ea"/>
                <a:cs typeface="+mn-cs"/>
              </a:rPr>
              <a:t>随机矩阵，第</a:t>
            </a:r>
            <a:r>
              <a:rPr lang="en-US" altLang="zh-CN" sz="1400" kern="1200" baseline="0">
                <a:latin typeface="Consolas" panose="020B0609020204030204" charset="0"/>
                <a:ea typeface="+mn-ea"/>
                <a:cs typeface="+mn-cs"/>
              </a:rPr>
              <a:t>3</a:t>
            </a:r>
            <a:r>
              <a:rPr lang="zh-CN" altLang="en-US" sz="1400" kern="1200" baseline="0">
                <a:latin typeface="Consolas" panose="020B0609020204030204" charset="0"/>
                <a:ea typeface="+mn-ea"/>
                <a:cs typeface="+mn-cs"/>
              </a:rPr>
              <a:t>个参数表示非</a:t>
            </a:r>
            <a:r>
              <a:rPr lang="en-US" altLang="zh-CN" sz="1400" kern="1200" baseline="0">
                <a:latin typeface="Consolas" panose="020B0609020204030204" charset="0"/>
                <a:ea typeface="+mn-ea"/>
                <a:cs typeface="+mn-cs"/>
              </a:rPr>
              <a:t>0</a:t>
            </a:r>
            <a:r>
              <a:rPr lang="zh-CN" altLang="en-US" sz="1400" kern="1200" baseline="0">
                <a:latin typeface="Consolas" panose="020B0609020204030204" charset="0"/>
                <a:ea typeface="+mn-ea"/>
                <a:cs typeface="+mn-cs"/>
              </a:rPr>
              <a:t>元素的密度</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x.toarray()</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array([[ 0.96027078,  0.        ,  0.28842422,  0.        ,  0.        ],</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        ,  0.1771073 ,  0.        ,  0.        ,  0.04098001],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[ 0.06608547,  0.        ,  0.3017647 ,  0.        ,  0.19837188]])</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y = sparse.random(3,5,0.3)</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y.todense()</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matrix([[ 0.        ,  0.55672121,  0.        ,  0.        ,  0.        ],</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[ 0.4066913 ,  0.        ,  0.        ,  0.        ,  0.        ],</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        ,  0.17136966,  0.32564523,  0.        ,  0.        ]])</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z = x+y                                </a:t>
            </a:r>
            <a:r>
              <a:rPr lang="en-US" altLang="zh-CN" sz="1400" kern="1200" baseline="0">
                <a:latin typeface="Consolas" panose="020B0609020204030204" charset="0"/>
                <a:ea typeface="+mn-ea"/>
                <a:cs typeface="+mn-cs"/>
              </a:rPr>
              <a:t># </a:t>
            </a:r>
            <a:r>
              <a:rPr lang="zh-CN" altLang="en-US" sz="1400" kern="1200" baseline="0">
                <a:latin typeface="Consolas" panose="020B0609020204030204" charset="0"/>
                <a:ea typeface="+mn-ea"/>
                <a:cs typeface="+mn-cs"/>
              </a:rPr>
              <a:t>稀疏矩阵的加法运算</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z</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&lt;3x5 sparse matrix of type '&lt;class 'numpy.float64'&gt;'</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with 10 stored elements in Compressed Sparse Row format&gt;</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z.toarray()</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array([[ 0.96027078,  0.55672121,  0.28842422,  0.        ,  0.        ],</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[ 0.4066913 ,  0.1771073 ,  0.        ,  0.        ,  0.04098001],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[ 0.06608547,  0.17136966,  0.62740993,  0.        ,  0.19837188]])</a:t>
            </a:r>
            <a:endParaRPr lang="zh-CN" altLang="en-US" sz="14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155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a:t>
            </a:r>
            <a:r>
              <a:rPr>
                <a:latin typeface="+mj-lt"/>
                <a:ea typeface="+mj-ea"/>
                <a:cs typeface="+mj-cs"/>
                <a:sym typeface="+mn-ea"/>
              </a:rPr>
              <a:t>.</a:t>
            </a:r>
            <a:r>
              <a:rPr>
                <a:latin typeface="+mj-lt"/>
                <a:ea typeface="+mj-ea"/>
                <a:cs typeface="+mj-cs"/>
                <a:sym typeface="+mn-ea"/>
              </a:rPr>
              <a:t>2 </a:t>
            </a:r>
            <a:r>
              <a:rPr>
                <a:latin typeface="+mj-lt"/>
                <a:ea typeface="+mj-ea"/>
                <a:cs typeface="+mj-cs"/>
                <a:sym typeface="+mn-ea"/>
              </a:rPr>
              <a:t>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sparse.random(3,5,0.5)</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x.toarray()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array([[ 0.37946435,  0.78761652,  0.        ,  0.26951776,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  0.        ,  0.26013362,  0.        ,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[ 0.33730413,  0.30455492,  0.        ,  0.29026851,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x.sqrt().toarray()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平方根</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array([[ 0.61600677,  0.88747762,  0.        ,  0.519151  ,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  0.        ,  0.51003296,  0.        ,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[ 0.5807789 ,  0.55186495,  0.        ,  0.53876573,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x.power(2).toarray()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幂运算</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array([[ 0.14399319,  0.62033978,  0.        ,  0.07263982,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  0.        ,  0.0676695 ,  0.        ,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[ 0.11377407,  0.0927537 ,  0.        ,  0.08425581,  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x.diagonal()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对角线元素</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array([ 0.37946435,  0.        ,  0.        ])</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257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&gt;&gt;&gt; x.floor().toarray()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向下取整</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array([[ 0.,  0.,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[ 0.,  0.,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[ 0.,  0.,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x.ceil().toarray()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向上取整</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array([[ 1.,  1.,  0.,  1.,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[ 0.,  0.,  1.,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[ 1.,  1.,  0.,  1.,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x.rint().toarray()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四舍五入</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array([[ 0.,  1.,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[ 0.,  0.,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[ 0.,  0.,  0.,  0.,  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x.ndim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维数</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x.shape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大小</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(3, 5)</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360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x.sum()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求和</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2.6288598085296888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x.sum(axis=1)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横向求和</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matrix([[ 1.43659863],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[ 0.26013362],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[ 0.93212756]])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x.sum(axis=0)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纵向求和</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matrix([[ 0.71676847,  1.09217144,  0.26013362,  0.55978627,  0.  ]])</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462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sparse.csr_matrix([[1,2,3,4], [5,6,7,8], [9,10,11,12]])</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sparse.triu(x).toarray()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返回上三角稀疏矩阵，第二个参数默认为</a:t>
            </a:r>
            <a:r>
              <a:rPr lang="en-US" altLang="zh-CN" sz="1600" kern="1200" baseline="0">
                <a:latin typeface="Consolas" panose="020B0609020204030204" charset="0"/>
                <a:ea typeface="+mn-ea"/>
                <a:cs typeface="+mn-cs"/>
              </a:rPr>
              <a:t>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2,  3,  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6,  7,  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11, 12]], dtype=int32)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sparse.triu(x,1).toarray()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第二个参数为</a:t>
            </a:r>
            <a:r>
              <a:rPr lang="en-US" altLang="zh-CN" sz="1600" kern="1200" baseline="0">
                <a:latin typeface="Consolas" panose="020B0609020204030204" charset="0"/>
                <a:ea typeface="+mn-ea"/>
                <a:cs typeface="+mn-cs"/>
              </a:rPr>
              <a:t>1</a:t>
            </a:r>
            <a:r>
              <a:rPr lang="zh-CN" altLang="en-US" sz="1600" kern="1200" baseline="0">
                <a:latin typeface="Consolas" panose="020B0609020204030204" charset="0"/>
                <a:ea typeface="+mn-ea"/>
                <a:cs typeface="+mn-cs"/>
              </a:rPr>
              <a:t>，非</a:t>
            </a:r>
            <a:r>
              <a:rPr lang="en-US" altLang="zh-CN" sz="1600" kern="1200" baseline="0">
                <a:latin typeface="Consolas" panose="020B0609020204030204" charset="0"/>
                <a:ea typeface="+mn-ea"/>
                <a:cs typeface="+mn-cs"/>
              </a:rPr>
              <a:t>0</a:t>
            </a:r>
            <a:r>
              <a:rPr lang="zh-CN" altLang="en-US" sz="1600" kern="1200" baseline="0">
                <a:latin typeface="Consolas" panose="020B0609020204030204" charset="0"/>
                <a:ea typeface="+mn-ea"/>
                <a:cs typeface="+mn-cs"/>
              </a:rPr>
              <a:t>元素向右上方收缩</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2,  3,  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7,  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  0,  0, 12]], dtype=int32)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sparse.triu(x,2).toarray()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再收缩多一些</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array([[0, 0, 3, 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 0, 0, 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 0, 0, 0]], dtype=int32)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sparse.triu(x,3).toarray()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再收缩多一些</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array([[0, 0, 0, 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 0, 0, 0]], dtype=int32)</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565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sparse.tril(x,3).toarray()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返回下三角稀疏矩阵，整数表示向右上方扩展</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2,  3,  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[ 5,  6,  7,  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[ 9, 10, 11, 12]], dtype=int32)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sparse.tril(x,0).toarray()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[ 5,  6,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[ 9, 10, 11,  0]], dtype=int32)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sparse.tril(x,-1).toarray()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第二个参数为负数，非</a:t>
            </a:r>
            <a:r>
              <a:rPr lang="en-US" altLang="zh-CN" sz="1600" kern="1200" baseline="0">
                <a:latin typeface="Consolas" panose="020B0609020204030204" charset="0"/>
                <a:ea typeface="+mn-ea"/>
                <a:cs typeface="+mn-cs"/>
              </a:rPr>
              <a:t>0</a:t>
            </a:r>
            <a:r>
              <a:rPr lang="zh-CN" altLang="en-US" sz="1600" kern="1200" baseline="0">
                <a:latin typeface="Consolas" panose="020B0609020204030204" charset="0"/>
                <a:ea typeface="+mn-ea"/>
                <a:cs typeface="+mn-cs"/>
              </a:rPr>
              <a:t>元素下左下方收缩</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[ 5,  0,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[ 9, 10,  0,  0]], dtype=int32)</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56674"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r>
              <a:rPr>
                <a:latin typeface="+mj-lt"/>
                <a:ea typeface="+mj-ea"/>
                <a:cs typeface="+mj-cs"/>
                <a:sym typeface="宋体" panose="02010600030101010101" pitchFamily="2" charset="-122"/>
              </a:rPr>
              <a:t>（补充）</a:t>
            </a:r>
            <a:endParaRPr>
              <a:latin typeface="+mj-lt"/>
              <a:ea typeface="+mj-ea"/>
              <a:cs typeface="+mj-cs"/>
              <a:sym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np.random.standard_normal(size=(3, 4, 2))</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array([[[ 0.5218421 , -1.10892934],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[ 2.27295689,  0.9598461 ],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[-0.92229318,  2.25708573],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[ 0.0070173 , -0.30608704]],</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[[ 1.05133704, -0.4094823 ],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[-0.03457527, -2.3034343 ],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[-0.45156185, -1.26174441],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[ 0.59367951, -0.78355627]],</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[[ 0.0424474 , -1.75202307],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[-0.43457619, -0.96445206],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[ 0.28342028,  1.27303125],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[-0.15312326,  2.0399687 ]]])</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45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标题 3276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 matplotlib</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57698" name="文本占位符 32770"/>
          <p:cNvSpPr>
            <a:spLocks noGrp="1"/>
          </p:cNvSpPr>
          <p:nvPr>
            <p:ph sz="half" idx="2"/>
          </p:nvPr>
        </p:nvSpPr>
        <p:spPr/>
        <p:txBody>
          <a:bodyPr anchor="t"/>
          <a:p>
            <a:pPr defTabSz="914400">
              <a:lnSpc>
                <a:spcPct val="150000"/>
              </a:lnSpc>
              <a:spcBef>
                <a:spcPct val="0"/>
              </a:spcBef>
            </a:pPr>
            <a:r>
              <a:rPr lang="en-US" altLang="zh-CN" sz="2400" kern="1200" baseline="0" dirty="0">
                <a:latin typeface="+mn-lt"/>
                <a:ea typeface="+mn-ea"/>
                <a:cs typeface="+mn-cs"/>
              </a:rPr>
              <a:t>matplotlib</a:t>
            </a:r>
            <a:r>
              <a:rPr lang="zh-CN" altLang="en-US" sz="2400" kern="1200" baseline="0" dirty="0">
                <a:latin typeface="+mn-lt"/>
                <a:ea typeface="+mn-ea"/>
                <a:cs typeface="+mn-cs"/>
              </a:rPr>
              <a:t>模块依赖于</a:t>
            </a:r>
            <a:r>
              <a:rPr lang="en-US" altLang="zh-CN" sz="2400" kern="1200" baseline="0" dirty="0">
                <a:latin typeface="+mn-lt"/>
                <a:ea typeface="+mn-ea"/>
                <a:cs typeface="+mn-cs"/>
              </a:rPr>
              <a:t>numpy</a:t>
            </a:r>
            <a:r>
              <a:rPr lang="zh-CN" altLang="en-US" sz="2400" kern="1200" baseline="0" dirty="0">
                <a:latin typeface="+mn-lt"/>
                <a:ea typeface="+mn-ea"/>
                <a:cs typeface="+mn-cs"/>
              </a:rPr>
              <a:t>模块和</a:t>
            </a:r>
            <a:r>
              <a:rPr lang="en-US" altLang="zh-CN" sz="2400" kern="1200" baseline="0" dirty="0">
                <a:latin typeface="+mn-lt"/>
                <a:ea typeface="+mn-ea"/>
                <a:cs typeface="+mn-cs"/>
              </a:rPr>
              <a:t>tkinter</a:t>
            </a:r>
            <a:r>
              <a:rPr lang="zh-CN" altLang="en-US" sz="2400" kern="1200" baseline="0" dirty="0">
                <a:latin typeface="+mn-lt"/>
                <a:ea typeface="+mn-ea"/>
                <a:cs typeface="+mn-cs"/>
              </a:rPr>
              <a:t>模块，可以绘制多种形式的图形，包括线图、直方图、饼状图、散点图、误差线图等等。</a:t>
            </a:r>
            <a:endParaRPr lang="zh-CN" altLang="en-US" sz="2400" kern="1200" baseline="0" dirty="0">
              <a:latin typeface="+mn-lt"/>
              <a:ea typeface="+mn-ea"/>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标题 3379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.1  </a:t>
            </a:r>
            <a:r>
              <a:rPr>
                <a:latin typeface="+mj-lt"/>
                <a:ea typeface="+mj-ea"/>
                <a:cs typeface="+mj-cs"/>
                <a:sym typeface="+mn-ea"/>
              </a:rPr>
              <a:t>绘制带有中文标签和图例的图</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58722" name="文本占位符 33794"/>
          <p:cNvSpPr>
            <a:spLocks noGrp="1"/>
          </p:cNvSpPr>
          <p:nvPr>
            <p:ph sz="half" idx="2"/>
          </p:nvPr>
        </p:nvSpPr>
        <p:spPr/>
        <p:txBody>
          <a:bodyPr anchor="t"/>
          <a:p>
            <a:pPr marL="0" indent="0" defTabSz="914400">
              <a:spcBef>
                <a:spcPts val="400"/>
              </a:spcBef>
              <a:buNone/>
            </a:pPr>
            <a:r>
              <a:rPr lang="zh-CN" altLang="en-US" sz="1800" kern="1200" baseline="0" dirty="0">
                <a:latin typeface="+mn-lt"/>
                <a:ea typeface="+mn-ea"/>
                <a:cs typeface="+mn-cs"/>
              </a:rPr>
              <a:t>import numpy as np</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import pylab as pl</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import matplotlib.font_manager as fm</a:t>
            </a:r>
            <a:endParaRPr lang="zh-CN" altLang="en-US" sz="1800" kern="1200" baseline="0" dirty="0">
              <a:latin typeface="+mn-lt"/>
              <a:ea typeface="+mn-ea"/>
              <a:cs typeface="+mn-cs"/>
            </a:endParaRPr>
          </a:p>
          <a:p>
            <a:pPr marL="0" indent="0" defTabSz="914400">
              <a:spcBef>
                <a:spcPts val="400"/>
              </a:spcBef>
              <a:buNone/>
            </a:pP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myfont = fm.FontProperties(fname=r'C:\Windows\Fonts\STKAITI.ttf') #设置字体</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t = np.arange(0.0, 2.0*np.pi, 0.01)                          # 自变量取值范围</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s = np.sin(t)                                                             # 计算正弦函数值</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z = np.cos(t)                                                            # 计算余弦函数值</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pl.plot(t, s, label='正弦')</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pl.plot(t, z, label='余弦')</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pl.xlabel('x-变量', fontproperties='STKAITI', fontsize=18)          # 设置x标签</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pl.ylabel('y-正弦余弦函数值', fontproperties='simhei', fontsize=18)</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pl.title('sin-cos函数图像', fontproperties='STLITI', fontsize=24) # 标题</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pl.legend(prop=myfont)                                                          # 设置图例</a:t>
            </a:r>
            <a:endParaRPr lang="zh-CN" altLang="en-US" sz="1800" kern="1200" baseline="0" dirty="0">
              <a:latin typeface="+mn-lt"/>
              <a:ea typeface="+mn-ea"/>
              <a:cs typeface="+mn-cs"/>
            </a:endParaRPr>
          </a:p>
          <a:p>
            <a:pPr marL="0" indent="0" defTabSz="914400">
              <a:spcBef>
                <a:spcPts val="400"/>
              </a:spcBef>
              <a:buNone/>
            </a:pPr>
            <a:r>
              <a:rPr lang="zh-CN" altLang="en-US" sz="1800" kern="1200" baseline="0" dirty="0">
                <a:latin typeface="+mn-lt"/>
                <a:ea typeface="+mn-ea"/>
                <a:cs typeface="+mn-cs"/>
              </a:rPr>
              <a:t>pl.show()</a:t>
            </a:r>
            <a:endParaRPr lang="zh-CN" altLang="en-US" sz="1800" kern="1200" baseline="0" dirty="0">
              <a:latin typeface="+mn-lt"/>
              <a:ea typeface="+mn-ea"/>
              <a:cs typeface="+mn-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标题 3379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.1  </a:t>
            </a:r>
            <a:r>
              <a:rPr>
                <a:latin typeface="+mj-lt"/>
                <a:ea typeface="+mj-ea"/>
                <a:cs typeface="+mj-cs"/>
                <a:sym typeface="宋体" panose="02010600030101010101" pitchFamily="2" charset="-122"/>
              </a:rPr>
              <a:t>绘制带有中文标签和图例的图</a:t>
            </a:r>
            <a:endParaRPr>
              <a:latin typeface="+mj-lt"/>
              <a:ea typeface="+mj-ea"/>
              <a:cs typeface="+mj-cs"/>
              <a:sym typeface="宋体" panose="02010600030101010101" pitchFamily="2" charset="-122"/>
            </a:endParaRPr>
          </a:p>
        </p:txBody>
      </p:sp>
      <p:sp>
        <p:nvSpPr>
          <p:cNvPr id="3" name="文本占位符 2"/>
          <p:cNvSpPr>
            <a:spLocks noGrp="1"/>
          </p:cNvSpPr>
          <p:nvPr>
            <p:ph type="body" idx="1"/>
          </p:nvPr>
        </p:nvSpPr>
        <p:spPr/>
        <p:txBody>
          <a:bodyPr/>
          <a:p>
            <a:endParaRPr lang="zh-CN" altLang="en-US"/>
          </a:p>
        </p:txBody>
      </p:sp>
      <p:pic>
        <p:nvPicPr>
          <p:cNvPr id="159746" name="图片 1"/>
          <p:cNvPicPr>
            <a:picLocks noChangeAspect="1"/>
          </p:cNvPicPr>
          <p:nvPr/>
        </p:nvPicPr>
        <p:blipFill>
          <a:blip r:embed="rId1"/>
          <a:stretch>
            <a:fillRect/>
          </a:stretch>
        </p:blipFill>
        <p:spPr>
          <a:xfrm>
            <a:off x="1705293" y="988695"/>
            <a:ext cx="8780462" cy="4879975"/>
          </a:xfrm>
          <a:prstGeom prst="rect">
            <a:avLst/>
          </a:prstGeom>
          <a:noFill/>
          <a:ln w="9525">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标题 358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.2  </a:t>
            </a:r>
            <a:r>
              <a:rPr>
                <a:latin typeface="+mj-lt"/>
                <a:ea typeface="+mj-ea"/>
                <a:cs typeface="+mj-cs"/>
                <a:sym typeface="+mn-ea"/>
              </a:rPr>
              <a:t>绘制散点图</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6866" name="文本占位符 35842"/>
          <p:cNvSpPr>
            <a:spLocks noGrp="1"/>
          </p:cNvSpPr>
          <p:nvPr>
            <p:ph sz="half" idx="2"/>
          </p:nvPr>
        </p:nvSpPr>
        <p:spPr/>
        <p:txBody>
          <a:bodyPr anchor="t"/>
          <a:p>
            <a:pPr marL="0" marR="0" indent="0" algn="l" defTabSz="914400" rtl="0" eaLnBrk="1" fontAlgn="base" latinLnBrk="0" hangingPunct="1">
              <a:lnSpc>
                <a:spcPct val="90000"/>
              </a:lnSpc>
              <a:spcBef>
                <a:spcPct val="20000"/>
              </a:spcBef>
              <a:spcAft>
                <a:spcPct val="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rPr>
              <a:t>&gt;&gt;&gt; a = np.arange(0, 2.0*np.pi, 0.1)</a:t>
            </a:r>
            <a:endParaRPr kumimoji="0" lang="en-US" altLang="x-none" sz="20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rPr>
              <a:t>&gt;&gt;&gt; b = np.cos(a)</a:t>
            </a:r>
            <a:endParaRPr kumimoji="0" lang="en-US" altLang="x-none" sz="20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rPr>
              <a:t>&gt;&gt;&gt; pl.scatter(a,b)</a:t>
            </a:r>
            <a:endParaRPr kumimoji="0" lang="en-US" altLang="x-none" sz="20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rPr>
              <a:t>&gt;&gt;&gt; pl.show()</a:t>
            </a:r>
            <a:endParaRPr kumimoji="0" lang="en-US" altLang="x-none" sz="2000" b="0" i="0" u="none" strike="noStrike" kern="1200" cap="none" spc="0" normalizeH="0" baseline="0" noProof="1" dirty="0">
              <a:solidFill>
                <a:schemeClr val="tx1"/>
              </a:solidFill>
              <a:latin typeface="+mn-lt"/>
              <a:ea typeface="+mn-ea"/>
              <a:cs typeface="+mn-cs"/>
            </a:endParaRPr>
          </a:p>
        </p:txBody>
      </p:sp>
      <p:pic>
        <p:nvPicPr>
          <p:cNvPr id="160771" name="图片 163" descr="3RTIBQXGHYXE@9S1I}(C4~U"/>
          <p:cNvPicPr>
            <a:picLocks noChangeAspect="1"/>
          </p:cNvPicPr>
          <p:nvPr/>
        </p:nvPicPr>
        <p:blipFill>
          <a:blip r:embed="rId1"/>
          <a:stretch>
            <a:fillRect/>
          </a:stretch>
        </p:blipFill>
        <p:spPr>
          <a:xfrm>
            <a:off x="4147820" y="1745615"/>
            <a:ext cx="5189538" cy="3990975"/>
          </a:xfrm>
          <a:prstGeom prst="rect">
            <a:avLst/>
          </a:prstGeom>
          <a:noFill/>
          <a:ln w="9525">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Consolas" panose="020B0609020204030204" charset="0"/>
                <a:ea typeface="+mn-ea"/>
                <a:cs typeface="+mn-cs"/>
              </a:rPr>
              <a:t>修改散点符号与大小</a:t>
            </a:r>
            <a:endParaRPr kumimoji="0" lang="zh-CN" altLang="en-US" sz="2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pl.scatter(a,b,s=20,marker='+')</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pl.show()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pic>
        <p:nvPicPr>
          <p:cNvPr id="161794" name="图片 3"/>
          <p:cNvPicPr>
            <a:picLocks noChangeAspect="1"/>
          </p:cNvPicPr>
          <p:nvPr/>
        </p:nvPicPr>
        <p:blipFill>
          <a:blip r:embed="rId1"/>
          <a:stretch>
            <a:fillRect/>
          </a:stretch>
        </p:blipFill>
        <p:spPr>
          <a:xfrm>
            <a:off x="3833813" y="1906270"/>
            <a:ext cx="5265737" cy="3781425"/>
          </a:xfrm>
          <a:prstGeom prst="rect">
            <a:avLst/>
          </a:prstGeom>
          <a:noFill/>
          <a:ln w="9525">
            <a:noFill/>
          </a:ln>
        </p:spPr>
      </p:pic>
      <p:sp>
        <p:nvSpPr>
          <p:cNvPr id="161795" name="标题 358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.2  </a:t>
            </a:r>
            <a:r>
              <a:rPr>
                <a:latin typeface="+mj-lt"/>
                <a:ea typeface="+mj-ea"/>
                <a:cs typeface="+mj-cs"/>
                <a:sym typeface="+mn-ea"/>
              </a:rPr>
              <a:t>绘制散点图</a:t>
            </a:r>
            <a:endParaRPr>
              <a:latin typeface="+mj-lt"/>
              <a:ea typeface="+mj-ea"/>
              <a:cs typeface="+mj-cs"/>
              <a:sym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修改线宽</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pl.scatter(a,b,</a:t>
            </a:r>
            <a:r>
              <a:rPr kumimoji="0" lang="en-US" altLang="zh-CN" sz="1800" b="0" i="0" u="none" strike="noStrike" kern="1200" cap="none" spc="0" normalizeH="0" baseline="0" noProof="1">
                <a:solidFill>
                  <a:schemeClr val="tx1"/>
                </a:solidFill>
                <a:latin typeface="Consolas" panose="020B0609020204030204" charset="0"/>
                <a:ea typeface="+mn-ea"/>
                <a:cs typeface="+mn-cs"/>
              </a:rPr>
              <a:t>s=20,</a:t>
            </a:r>
            <a:r>
              <a:rPr kumimoji="0" lang="zh-CN" altLang="en-US" sz="1800" b="0" i="0" u="none" strike="noStrike" kern="1200" cap="none" spc="0" normalizeH="0" baseline="0" noProof="1">
                <a:solidFill>
                  <a:schemeClr val="tx1"/>
                </a:solidFill>
                <a:latin typeface="Consolas" panose="020B0609020204030204" charset="0"/>
                <a:ea typeface="+mn-ea"/>
                <a:cs typeface="+mn-cs"/>
              </a:rPr>
              <a:t>linewidths=5,marker='+')</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pl.show()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pic>
        <p:nvPicPr>
          <p:cNvPr id="162818" name="图片 4"/>
          <p:cNvPicPr>
            <a:picLocks noChangeAspect="1"/>
          </p:cNvPicPr>
          <p:nvPr/>
        </p:nvPicPr>
        <p:blipFill>
          <a:blip r:embed="rId1"/>
          <a:stretch>
            <a:fillRect/>
          </a:stretch>
        </p:blipFill>
        <p:spPr>
          <a:xfrm>
            <a:off x="3710623" y="2117090"/>
            <a:ext cx="5275262" cy="3829050"/>
          </a:xfrm>
          <a:prstGeom prst="rect">
            <a:avLst/>
          </a:prstGeom>
          <a:noFill/>
          <a:ln w="9525">
            <a:noFill/>
          </a:ln>
        </p:spPr>
      </p:pic>
      <p:sp>
        <p:nvSpPr>
          <p:cNvPr id="162819" name="标题 358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.2  </a:t>
            </a:r>
            <a:r>
              <a:rPr>
                <a:latin typeface="+mj-lt"/>
                <a:ea typeface="+mj-ea"/>
                <a:cs typeface="+mj-cs"/>
                <a:sym typeface="+mn-ea"/>
              </a:rPr>
              <a:t>绘制散点图</a:t>
            </a:r>
            <a:endParaRPr>
              <a:latin typeface="+mj-lt"/>
              <a:ea typeface="+mj-ea"/>
              <a:cs typeface="+mj-cs"/>
              <a:sym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标题 3788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.2  </a:t>
            </a:r>
            <a:r>
              <a:rPr>
                <a:latin typeface="+mj-lt"/>
                <a:ea typeface="+mj-ea"/>
                <a:cs typeface="+mj-cs"/>
                <a:sym typeface="+mn-ea"/>
              </a:rPr>
              <a:t>绘制散点图</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55650" name="文本占位符 37890"/>
          <p:cNvSpPr>
            <a:spLocks noGrp="1"/>
          </p:cNvSpPr>
          <p:nvPr>
            <p:ph sz="half" idx="2"/>
          </p:nvPr>
        </p:nvSpPr>
        <p:spPr/>
        <p:txBody>
          <a:bodyPr anchor="t"/>
          <a:p>
            <a:pPr marL="342900" marR="0" indent="-34290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latin typeface="Consolas" panose="020B0609020204030204" charset="0"/>
                <a:ea typeface="+mn-ea"/>
                <a:cs typeface="+mn-cs"/>
              </a:rPr>
              <a:t>修改颜色</a:t>
            </a:r>
            <a:endParaRPr kumimoji="0" lang="zh-CN" altLang="en-US" sz="24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import matplotlib.pylab as pl</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import numpy as np</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x = np.random.random(100)</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y = np.random.random(100)</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pl.scatter(x,y,s=x*500,c=u'r',marker=u'*')</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 s</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指大小，</a:t>
            </a:r>
            <a:r>
              <a:rPr kumimoji="0" lang="en-US" altLang="x-none" sz="1800" b="0" i="0" u="none" strike="noStrike" kern="1200" cap="none" spc="0" normalizeH="0" baseline="0" noProof="1" dirty="0">
                <a:solidFill>
                  <a:schemeClr val="tx1"/>
                </a:solidFill>
                <a:latin typeface="Consolas" panose="020B0609020204030204" charset="0"/>
                <a:ea typeface="+mn-ea"/>
                <a:cs typeface="+mn-cs"/>
              </a:rPr>
              <a:t>c</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指颜色，</a:t>
            </a:r>
            <a:r>
              <a:rPr kumimoji="0" lang="en-US" altLang="x-none" sz="1800" b="0" i="0" u="none" strike="noStrike" kern="1200" cap="none" spc="0" normalizeH="0" baseline="0" noProof="1" dirty="0">
                <a:solidFill>
                  <a:schemeClr val="tx1"/>
                </a:solidFill>
                <a:latin typeface="Consolas" panose="020B0609020204030204" charset="0"/>
                <a:ea typeface="+mn-ea"/>
                <a:cs typeface="+mn-cs"/>
              </a:rPr>
              <a:t>marker</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指符号形状</a:t>
            </a:r>
            <a:endParaRPr kumimoji="0" lang="zh-CN" altLang="en-US"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50000"/>
              </a:lnSpc>
              <a:spcBef>
                <a:spcPct val="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pl.show()</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标题 358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.2  </a:t>
            </a:r>
            <a:r>
              <a:rPr>
                <a:latin typeface="+mj-lt"/>
                <a:ea typeface="+mj-ea"/>
                <a:cs typeface="+mj-cs"/>
                <a:sym typeface="+mn-ea"/>
              </a:rPr>
              <a:t>绘制散点图</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164866" name="图片 164" descr="%%EBQA)0ZWH8]4K5SK2%G}H"/>
          <p:cNvPicPr>
            <a:picLocks noGrp="1" noChangeAspect="1"/>
          </p:cNvPicPr>
          <p:nvPr>
            <p:ph sz="half" idx="2"/>
          </p:nvPr>
        </p:nvPicPr>
        <p:blipFill>
          <a:blip r:embed="rId1"/>
          <a:stretch>
            <a:fillRect/>
          </a:stretch>
        </p:blipFill>
        <p:spPr>
          <a:xfrm>
            <a:off x="2845435" y="899795"/>
            <a:ext cx="6572250" cy="5038725"/>
          </a:xfr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17.3.3  </a:t>
            </a:r>
            <a:r>
              <a:rPr>
                <a:latin typeface="+mj-lt"/>
                <a:ea typeface="+mj-ea"/>
                <a:cs typeface="+mj-cs"/>
                <a:sym typeface="Arial" panose="020B0604020202020204" pitchFamily="34" charset="0"/>
              </a:rPr>
              <a:t>绘制饼状图</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165890"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mn-lt"/>
                <a:ea typeface="+mn-ea"/>
                <a:cs typeface="+mn-cs"/>
              </a:rPr>
              <a:t>import numpy as np</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import matplotlib.pyplot as plt</a:t>
            </a:r>
            <a:endParaRPr lang="zh-CN" altLang="en-US" sz="1800" kern="1200" baseline="0">
              <a:latin typeface="+mn-lt"/>
              <a:ea typeface="+mn-ea"/>
              <a:cs typeface="+mn-cs"/>
            </a:endParaRPr>
          </a:p>
          <a:p>
            <a:pPr marL="0" indent="0" defTabSz="914400">
              <a:lnSpc>
                <a:spcPct val="150000"/>
              </a:lnSpc>
              <a:spcBef>
                <a:spcPct val="0"/>
              </a:spcBef>
              <a:buNone/>
            </a:pP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#The slices will be ordered and plotted counter-clockwise.</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labels = 'Frogs', 'Hogs', 'Dogs', 'Logs'</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colors = ['yellowgreen', 'gold', '#FF0000', 'lightcoral']</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explode = (0, 0.1, 0, 0.1)              # 使饼状图中第2片和第4片裂开</a:t>
            </a:r>
            <a:endParaRPr lang="zh-CN" altLang="en-US" sz="1800" kern="1200" baseline="0">
              <a:latin typeface="+mn-lt"/>
              <a:ea typeface="+mn-ea"/>
              <a:cs typeface="+mn-cs"/>
            </a:endParaRPr>
          </a:p>
          <a:p>
            <a:pPr marL="0" indent="0" defTabSz="914400">
              <a:lnSpc>
                <a:spcPct val="150000"/>
              </a:lnSpc>
              <a:spcBef>
                <a:spcPct val="0"/>
              </a:spcBef>
              <a:buNone/>
            </a:pP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fig = plt.figure()</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ax = fig.gca()</a:t>
            </a:r>
            <a:endParaRPr lang="zh-CN" altLang="en-US" sz="1800" kern="1200" baseline="0">
              <a:latin typeface="+mn-lt"/>
              <a:ea typeface="+mn-ea"/>
              <a:cs typeface="+mn-c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内容占位符 2"/>
          <p:cNvSpPr>
            <a:spLocks noGrp="1"/>
          </p:cNvSpPr>
          <p:nvPr>
            <p:ph sz="half" idx="2"/>
          </p:nvPr>
        </p:nvSpPr>
        <p:spPr/>
        <p:txBody>
          <a:bodyPr anchor="t"/>
          <a:p>
            <a:pPr marL="0" indent="0" defTabSz="914400">
              <a:buNone/>
            </a:pPr>
            <a:r>
              <a:rPr lang="zh-CN" altLang="en-US" sz="1800" kern="1200" baseline="0">
                <a:latin typeface="+mn-lt"/>
                <a:ea typeface="+mn-ea"/>
                <a:cs typeface="+mn-cs"/>
              </a:rPr>
              <a:t>ax.pie(np.random.random(4), explode=explode, labels=labels, colors=colors,</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autopct='%1.1f%%', shadow=True, startangle=90,</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radius=0.25, center=(0, 0), frame=True)   </a:t>
            </a:r>
            <a:r>
              <a:rPr lang="zh-CN" altLang="en-US" sz="1800" kern="1200" baseline="0">
                <a:solidFill>
                  <a:srgbClr val="FF0000"/>
                </a:solidFill>
                <a:latin typeface="+mn-lt"/>
                <a:ea typeface="+mn-ea"/>
                <a:cs typeface="+mn-cs"/>
              </a:rPr>
              <a:t># autopct设置饼内百分比的格式</a:t>
            </a:r>
            <a:endParaRPr lang="zh-CN" altLang="en-US" sz="1800" kern="1200" baseline="0">
              <a:solidFill>
                <a:srgbClr val="FF0000"/>
              </a:solidFill>
              <a:latin typeface="+mn-lt"/>
              <a:ea typeface="+mn-ea"/>
              <a:cs typeface="+mn-cs"/>
            </a:endParaRPr>
          </a:p>
          <a:p>
            <a:pPr marL="0" indent="0" defTabSz="914400">
              <a:buNone/>
            </a:pPr>
            <a:r>
              <a:rPr lang="zh-CN" altLang="en-US" sz="1800" kern="1200" baseline="0">
                <a:latin typeface="+mn-lt"/>
                <a:ea typeface="+mn-ea"/>
                <a:cs typeface="+mn-cs"/>
              </a:rPr>
              <a:t>ax.pie(np.random.random(4), explode=explode, labels=labels, colors=colors,</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autopct='%1.1f%%', shadow=True, startangle=45,</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radius=0.25, center=(1, 1), frame=True)</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ax.pie(np.random.random(4), explode=explode, labels=labels, colors=colors,</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autopct='%1.1f%%', shadow=True, startangle=90,</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radius=0.25, center=(0, 1), frame=True)</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ax.pie(np.random.random(4), explode=explode, labels=labels, colors=colors,</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autopct='%1.2f%%', shadow=False, startangle=135,</a:t>
            </a:r>
            <a:endParaRPr lang="zh-CN" altLang="en-US" sz="1800" kern="1200" baseline="0">
              <a:latin typeface="+mn-lt"/>
              <a:ea typeface="+mn-ea"/>
              <a:cs typeface="+mn-cs"/>
            </a:endParaRPr>
          </a:p>
          <a:p>
            <a:pPr marL="0" indent="0" defTabSz="914400">
              <a:buNone/>
            </a:pPr>
            <a:r>
              <a:rPr lang="zh-CN" altLang="en-US" sz="1800" kern="1200" baseline="0">
                <a:latin typeface="+mn-lt"/>
                <a:ea typeface="+mn-ea"/>
                <a:cs typeface="+mn-cs"/>
              </a:rPr>
              <a:t>       radius=0.35, center=(1, 0), frame=True)</a:t>
            </a:r>
            <a:endParaRPr lang="zh-CN"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669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17.3.3  </a:t>
            </a:r>
            <a:r>
              <a:rPr>
                <a:latin typeface="+mj-lt"/>
                <a:ea typeface="+mj-ea"/>
                <a:cs typeface="+mj-cs"/>
                <a:sym typeface="Arial" panose="020B0604020202020204" pitchFamily="34" charset="0"/>
              </a:rPr>
              <a:t>绘制饼状图</a:t>
            </a:r>
            <a:endParaRPr>
              <a:latin typeface="+mj-lt"/>
              <a:ea typeface="+mj-ea"/>
              <a:cs typeface="+mj-cs"/>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np.diag([1,2,3])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对角矩阵</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 0,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2,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0,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np.diag([1,2,3,4])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对角矩阵</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 0, 0,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2, 0,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0, 3,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0, 0, 4]])</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048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ax.set_xticks([0, 1])                    # 设置坐标轴刻度</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ax.set_yticks([0, 1])</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ax.set_xticklabels(["Sunny", "Cloudy"])  # 设置坐标轴刻度上的标签</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ax.set_yticklabels(["Dry", "Rainy"])</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ax.set_xlim((-0.5, 1.5))                 # 设置坐标轴跨度</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ax.set_ylim((-0.5, 1.5))</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ax.set_aspect('equal')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设置纵横比相等</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plt.show()</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679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17.3.3  </a:t>
            </a:r>
            <a:r>
              <a:rPr>
                <a:latin typeface="+mj-lt"/>
                <a:ea typeface="+mj-ea"/>
                <a:cs typeface="+mj-cs"/>
                <a:sym typeface="Arial" panose="020B0604020202020204" pitchFamily="34" charset="0"/>
              </a:rPr>
              <a:t>绘制饼状图</a:t>
            </a:r>
            <a:endParaRPr>
              <a:latin typeface="+mj-lt"/>
              <a:ea typeface="+mj-ea"/>
              <a:cs typeface="+mj-cs"/>
              <a:sym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17.3.3  </a:t>
            </a:r>
            <a:r>
              <a:rPr>
                <a:latin typeface="+mj-lt"/>
                <a:ea typeface="+mj-ea"/>
                <a:cs typeface="+mj-cs"/>
                <a:sym typeface="Arial" panose="020B0604020202020204" pitchFamily="34" charset="0"/>
              </a:rPr>
              <a:t>绘制饼状图</a:t>
            </a:r>
            <a:endParaRPr>
              <a:latin typeface="+mj-lt"/>
              <a:ea typeface="+mj-ea"/>
              <a:cs typeface="+mj-cs"/>
              <a:sym typeface="Arial" panose="020B0604020202020204" pitchFamily="34" charset="0"/>
            </a:endParaRPr>
          </a:p>
        </p:txBody>
      </p:sp>
      <p:sp>
        <p:nvSpPr>
          <p:cNvPr id="3" name="文本占位符 2"/>
          <p:cNvSpPr>
            <a:spLocks noGrp="1"/>
          </p:cNvSpPr>
          <p:nvPr>
            <p:ph type="body" idx="1"/>
          </p:nvPr>
        </p:nvSpPr>
        <p:spPr/>
        <p:txBody>
          <a:bodyPr/>
          <a:p>
            <a:endParaRPr lang="zh-CN" altLang="en-US"/>
          </a:p>
        </p:txBody>
      </p:sp>
      <p:pic>
        <p:nvPicPr>
          <p:cNvPr id="168962" name="图片 2"/>
          <p:cNvPicPr>
            <a:picLocks noChangeAspect="1"/>
          </p:cNvPicPr>
          <p:nvPr/>
        </p:nvPicPr>
        <p:blipFill>
          <a:blip r:embed="rId1"/>
          <a:stretch>
            <a:fillRect/>
          </a:stretch>
        </p:blipFill>
        <p:spPr>
          <a:xfrm>
            <a:off x="3052763" y="956628"/>
            <a:ext cx="5154612" cy="4924425"/>
          </a:xfrm>
          <a:prstGeom prst="rect">
            <a:avLst/>
          </a:prstGeom>
          <a:noFill/>
          <a:ln w="9525">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标题 41985"/>
          <p:cNvSpPr>
            <a:spLocks noGrp="1"/>
          </p:cNvSpPr>
          <p:nvPr>
            <p:ph type="title"/>
          </p:nvPr>
        </p:nvSpPr>
        <p:spPr>
          <a:xfrm>
            <a:off x="554355" y="150813"/>
            <a:ext cx="75069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17.3.4 </a:t>
            </a:r>
            <a:r>
              <a:rPr>
                <a:latin typeface="+mj-lt"/>
                <a:ea typeface="+mj-ea"/>
                <a:cs typeface="+mj-cs"/>
                <a:sym typeface="+mn-ea"/>
              </a:rPr>
              <a:t>使用</a:t>
            </a:r>
            <a:r>
              <a:rPr>
                <a:latin typeface="+mj-lt"/>
                <a:ea typeface="+mj-ea"/>
                <a:cs typeface="+mj-cs"/>
                <a:sym typeface="+mn-ea"/>
              </a:rPr>
              <a:t>pyplot</a:t>
            </a:r>
            <a:r>
              <a:rPr>
                <a:latin typeface="+mj-lt"/>
                <a:ea typeface="+mj-ea"/>
                <a:cs typeface="+mj-cs"/>
                <a:sym typeface="+mn-ea"/>
              </a:rPr>
              <a:t>绘制，多个图形在一起显示</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69986" name="文本占位符 41986"/>
          <p:cNvSpPr>
            <a:spLocks noGrp="1"/>
          </p:cNvSpPr>
          <p:nvPr>
            <p:ph sz="half" idx="2"/>
          </p:nvPr>
        </p:nvSpPr>
        <p:spPr/>
        <p:txBody>
          <a:bodyPr anchor="t"/>
          <a:p>
            <a:pPr marL="0" indent="0" defTabSz="914400">
              <a:spcBef>
                <a:spcPts val="400"/>
              </a:spcBef>
              <a:buNone/>
            </a:pPr>
            <a:r>
              <a:rPr lang="en-US" altLang="zh-CN" sz="1800" kern="1200" baseline="0" dirty="0">
                <a:latin typeface="+mn-lt"/>
                <a:ea typeface="+mn-ea"/>
                <a:cs typeface="+mn-cs"/>
              </a:rPr>
              <a:t>import numpy as np</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import matplotlib.pyplot as plt</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x = np.linspace(0, 2*np.pi, 500)</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y = np.sin(x)</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z = np.cos(x*x)</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plt.figure(figsize=(8,4))</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 </a:t>
            </a:r>
            <a:r>
              <a:rPr lang="zh-CN" altLang="en-US" sz="1800" kern="1200" baseline="0" dirty="0">
                <a:latin typeface="+mn-lt"/>
                <a:ea typeface="+mn-ea"/>
                <a:cs typeface="+mn-cs"/>
              </a:rPr>
              <a:t>标签前后加</a:t>
            </a:r>
            <a:r>
              <a:rPr lang="en-US" altLang="zh-CN" sz="1800" kern="1200" baseline="0" dirty="0">
                <a:latin typeface="+mn-lt"/>
                <a:ea typeface="+mn-ea"/>
                <a:cs typeface="+mn-cs"/>
              </a:rPr>
              <a:t>$</a:t>
            </a:r>
            <a:r>
              <a:rPr lang="zh-CN" altLang="en-US" sz="1800" kern="1200" baseline="0" dirty="0">
                <a:latin typeface="+mn-lt"/>
                <a:ea typeface="+mn-ea"/>
                <a:cs typeface="+mn-cs"/>
              </a:rPr>
              <a:t>将使用内嵌的</a:t>
            </a:r>
            <a:r>
              <a:rPr lang="en-US" altLang="zh-CN" sz="1800" kern="1200" baseline="0" dirty="0">
                <a:latin typeface="+mn-lt"/>
                <a:ea typeface="+mn-ea"/>
                <a:cs typeface="+mn-cs"/>
              </a:rPr>
              <a:t>LaTex</a:t>
            </a:r>
            <a:r>
              <a:rPr lang="zh-CN" altLang="en-US" sz="1800" kern="1200" baseline="0" dirty="0">
                <a:latin typeface="+mn-lt"/>
                <a:ea typeface="+mn-ea"/>
                <a:cs typeface="+mn-cs"/>
              </a:rPr>
              <a:t>引擎将其显示为公式</a:t>
            </a:r>
            <a:endParaRPr lang="zh-CN" altLang="en-US"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plt.plot(x,y,label='$sin(x)$',color='red',linewidth=2)   # </a:t>
            </a:r>
            <a:r>
              <a:rPr lang="zh-CN" altLang="en-US" sz="1800" kern="1200" baseline="0" dirty="0">
                <a:latin typeface="+mn-lt"/>
                <a:ea typeface="+mn-ea"/>
                <a:cs typeface="+mn-cs"/>
              </a:rPr>
              <a:t>红色，</a:t>
            </a:r>
            <a:r>
              <a:rPr lang="en-US" altLang="zh-CN" sz="1800" kern="1200" baseline="0" dirty="0">
                <a:latin typeface="+mn-lt"/>
                <a:ea typeface="+mn-ea"/>
                <a:cs typeface="+mn-cs"/>
              </a:rPr>
              <a:t>2</a:t>
            </a:r>
            <a:r>
              <a:rPr lang="zh-CN" altLang="en-US" sz="1800" kern="1200" baseline="0" dirty="0">
                <a:latin typeface="+mn-lt"/>
                <a:ea typeface="+mn-ea"/>
                <a:cs typeface="+mn-cs"/>
              </a:rPr>
              <a:t>个像素宽</a:t>
            </a:r>
            <a:endParaRPr lang="zh-CN" altLang="en-US"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plt.plot(x,z,'b--',label='$cos(x^2)$')                            # </a:t>
            </a:r>
            <a:r>
              <a:rPr lang="zh-CN" altLang="en-US" sz="1800" kern="1200" baseline="0" dirty="0">
                <a:latin typeface="+mn-lt"/>
                <a:ea typeface="+mn-ea"/>
                <a:cs typeface="+mn-cs"/>
              </a:rPr>
              <a:t>蓝色，虚线</a:t>
            </a:r>
            <a:endParaRPr lang="zh-CN" altLang="en-US"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plt.xlabel('Time(s)')</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plt.ylabel('Volt')</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plt.title('Sin and Cos figure using pyplot')</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plt.ylim(-1.2,1.2)</a:t>
            </a:r>
            <a:endParaRPr lang="en-US" altLang="zh-CN"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plt.legend()                                                                 # </a:t>
            </a:r>
            <a:r>
              <a:rPr lang="zh-CN" altLang="en-US" sz="1800" kern="1200" baseline="0" dirty="0">
                <a:latin typeface="+mn-lt"/>
                <a:ea typeface="+mn-ea"/>
                <a:cs typeface="+mn-cs"/>
              </a:rPr>
              <a:t>显示图例</a:t>
            </a:r>
            <a:endParaRPr lang="zh-CN" altLang="en-US" sz="1800" kern="1200" baseline="0" dirty="0">
              <a:latin typeface="+mn-lt"/>
              <a:ea typeface="+mn-ea"/>
              <a:cs typeface="+mn-cs"/>
            </a:endParaRPr>
          </a:p>
          <a:p>
            <a:pPr marL="0" indent="0" defTabSz="914400">
              <a:spcBef>
                <a:spcPts val="400"/>
              </a:spcBef>
              <a:buNone/>
            </a:pPr>
            <a:r>
              <a:rPr lang="en-US" altLang="zh-CN" sz="1800" kern="1200" baseline="0" dirty="0">
                <a:latin typeface="+mn-lt"/>
                <a:ea typeface="+mn-ea"/>
                <a:cs typeface="+mn-cs"/>
              </a:rPr>
              <a:t>plt.show()                                                                   # </a:t>
            </a:r>
            <a:r>
              <a:rPr lang="zh-CN" altLang="en-US" sz="1800" kern="1200" baseline="0" dirty="0">
                <a:latin typeface="+mn-lt"/>
                <a:ea typeface="+mn-ea"/>
                <a:cs typeface="+mn-cs"/>
              </a:rPr>
              <a:t>显示绘图窗口</a:t>
            </a:r>
            <a:endParaRPr lang="zh-CN" altLang="en-US" sz="1800" kern="1200" baseline="0" dirty="0">
              <a:latin typeface="+mn-lt"/>
              <a:ea typeface="+mn-ea"/>
              <a:cs typeface="+mn-c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标题 41985"/>
          <p:cNvSpPr>
            <a:spLocks noGrp="1"/>
          </p:cNvSpPr>
          <p:nvPr>
            <p:ph type="title"/>
          </p:nvPr>
        </p:nvSpPr>
        <p:spPr>
          <a:xfrm>
            <a:off x="554355" y="150813"/>
            <a:ext cx="765556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17.3.4 </a:t>
            </a:r>
            <a:r>
              <a:rPr>
                <a:latin typeface="+mj-lt"/>
                <a:ea typeface="+mj-ea"/>
                <a:cs typeface="+mj-cs"/>
                <a:sym typeface="宋体" panose="02010600030101010101" pitchFamily="2" charset="-122"/>
              </a:rPr>
              <a:t>使用</a:t>
            </a:r>
            <a:r>
              <a:rPr>
                <a:latin typeface="+mj-lt"/>
                <a:ea typeface="+mj-ea"/>
                <a:cs typeface="+mj-cs"/>
                <a:sym typeface="宋体" panose="02010600030101010101" pitchFamily="2" charset="-122"/>
              </a:rPr>
              <a:t>pyplot</a:t>
            </a:r>
            <a:r>
              <a:rPr>
                <a:latin typeface="+mj-lt"/>
                <a:ea typeface="+mj-ea"/>
                <a:cs typeface="+mj-cs"/>
                <a:sym typeface="宋体" panose="02010600030101010101" pitchFamily="2" charset="-122"/>
              </a:rPr>
              <a:t>绘制，多个图形在一起显示</a:t>
            </a:r>
            <a:endParaRPr>
              <a:latin typeface="+mj-lt"/>
              <a:ea typeface="+mj-ea"/>
              <a:cs typeface="+mj-cs"/>
              <a:sym typeface="宋体" panose="02010600030101010101" pitchFamily="2" charset="-122"/>
            </a:endParaRPr>
          </a:p>
        </p:txBody>
      </p:sp>
      <p:sp>
        <p:nvSpPr>
          <p:cNvPr id="3" name="文本占位符 2"/>
          <p:cNvSpPr>
            <a:spLocks noGrp="1"/>
          </p:cNvSpPr>
          <p:nvPr>
            <p:ph type="body" idx="1"/>
          </p:nvPr>
        </p:nvSpPr>
        <p:spPr/>
        <p:txBody>
          <a:bodyPr/>
          <a:p>
            <a:endParaRPr lang="zh-CN" altLang="en-US"/>
          </a:p>
        </p:txBody>
      </p:sp>
      <p:pic>
        <p:nvPicPr>
          <p:cNvPr id="171010" name="图片 1"/>
          <p:cNvPicPr>
            <a:picLocks noChangeAspect="1"/>
          </p:cNvPicPr>
          <p:nvPr/>
        </p:nvPicPr>
        <p:blipFill>
          <a:blip r:embed="rId1"/>
          <a:stretch>
            <a:fillRect/>
          </a:stretch>
        </p:blipFill>
        <p:spPr>
          <a:xfrm>
            <a:off x="1860550" y="1609725"/>
            <a:ext cx="7632700" cy="4165600"/>
          </a:xfrm>
          <a:prstGeom prst="rect">
            <a:avLst/>
          </a:prstGeom>
          <a:noFill/>
          <a:ln w="9525">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标题 44033"/>
          <p:cNvSpPr>
            <a:spLocks noGrp="1"/>
          </p:cNvSpPr>
          <p:nvPr>
            <p:ph type="title"/>
          </p:nvPr>
        </p:nvSpPr>
        <p:spPr>
          <a:xfrm>
            <a:off x="554355" y="150813"/>
            <a:ext cx="775398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.5  </a:t>
            </a:r>
            <a:r>
              <a:rPr>
                <a:latin typeface="+mj-lt"/>
                <a:ea typeface="+mj-ea"/>
                <a:cs typeface="+mj-cs"/>
                <a:sym typeface="+mn-ea"/>
              </a:rPr>
              <a:t>使用</a:t>
            </a:r>
            <a:r>
              <a:rPr>
                <a:latin typeface="+mj-lt"/>
                <a:ea typeface="+mj-ea"/>
                <a:cs typeface="+mj-cs"/>
                <a:sym typeface="+mn-ea"/>
              </a:rPr>
              <a:t>pyplot</a:t>
            </a:r>
            <a:r>
              <a:rPr>
                <a:latin typeface="+mj-lt"/>
                <a:ea typeface="+mj-ea"/>
                <a:cs typeface="+mj-cs"/>
                <a:sym typeface="+mn-ea"/>
              </a:rPr>
              <a:t>绘制，多个图形单独显示</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72034" name="文本占位符 44034"/>
          <p:cNvSpPr>
            <a:spLocks noGrp="1"/>
          </p:cNvSpPr>
          <p:nvPr>
            <p:ph sz="half" idx="2"/>
          </p:nvPr>
        </p:nvSpPr>
        <p:spPr/>
        <p:txBody>
          <a:bodyPr anchor="t"/>
          <a:p>
            <a:pPr marL="0" indent="0" defTabSz="914400">
              <a:spcBef>
                <a:spcPct val="0"/>
              </a:spcBef>
              <a:buNone/>
            </a:pPr>
            <a:r>
              <a:rPr lang="en-US" altLang="zh-CN" sz="1600" kern="1200" baseline="0" dirty="0">
                <a:latin typeface="Consolas" panose="020B0609020204030204" charset="0"/>
                <a:ea typeface="+mn-ea"/>
                <a:cs typeface="+mn-cs"/>
              </a:rPr>
              <a:t>import numpy as np</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import matplotlib.pyplot as plt</a:t>
            </a:r>
            <a:endParaRPr lang="en-US" altLang="zh-CN" sz="1600" kern="1200" baseline="0" dirty="0">
              <a:latin typeface="Consolas" panose="020B0609020204030204" charset="0"/>
              <a:ea typeface="+mn-ea"/>
              <a:cs typeface="+mn-cs"/>
            </a:endParaRPr>
          </a:p>
          <a:p>
            <a:pPr marL="0" indent="0" defTabSz="914400">
              <a:spcBef>
                <a:spcPct val="0"/>
              </a:spcBef>
              <a:buNone/>
            </a:pP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x= np.linspace(0, 2*np.pi, 500)            # 创建自变量数组</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y1 = np.sin(x)                             # 创建函数值数组</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y2 = np.cos(x)</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y3 = np.sin(x*x)</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plt.figure(1)                              # 创建图形</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ax1 = plt.subplot(2,2,1)                   # 第一行第一列图形</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ax2 = plt.subplot(2,2,2)                   # 第一行第二列图形</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ax3 = plt.subplot(212, facecolor='y')      # 第二行</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plt.sca(ax1)                               # 选择ax1</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plt.plot(x,y1,color='red')                 # 绘制红色曲线</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plt.ylim(-1.2,1.2)                         # 限制y坐标轴范围</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plt.sca(ax2)                               # 选择ax2</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plt.plot(x,y2,'b--')                       # 绘制蓝色曲线</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plt.ylim(-1.2,1.2)</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plt.sca(ax3)                               # 选择ax3</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plt.plot(x,y3,'g--')</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plt.ylim(-1.2,1.2)</a:t>
            </a:r>
            <a:endParaRPr lang="en-US" altLang="zh-CN" sz="1600" kern="1200" baseline="0" dirty="0">
              <a:latin typeface="Consolas" panose="020B0609020204030204" charset="0"/>
              <a:ea typeface="+mn-ea"/>
              <a:cs typeface="+mn-cs"/>
            </a:endParaRPr>
          </a:p>
          <a:p>
            <a:pPr marL="0" indent="0" defTabSz="914400">
              <a:spcBef>
                <a:spcPct val="0"/>
              </a:spcBef>
              <a:buNone/>
            </a:pPr>
            <a:r>
              <a:rPr lang="en-US" altLang="zh-CN" sz="1600" kern="1200" baseline="0" dirty="0">
                <a:latin typeface="Consolas" panose="020B0609020204030204" charset="0"/>
                <a:ea typeface="+mn-ea"/>
                <a:cs typeface="+mn-cs"/>
              </a:rPr>
              <a:t>plt.show()</a:t>
            </a:r>
            <a:endParaRPr lang="en-US" altLang="zh-CN" sz="1600" kern="1200" baseline="0" dirty="0">
              <a:latin typeface="Consolas" panose="020B0609020204030204" charset="0"/>
              <a:ea typeface="+mn-ea"/>
              <a:cs typeface="+mn-c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标题 44033"/>
          <p:cNvSpPr>
            <a:spLocks noGrp="1"/>
          </p:cNvSpPr>
          <p:nvPr>
            <p:ph type="title"/>
          </p:nvPr>
        </p:nvSpPr>
        <p:spPr>
          <a:xfrm>
            <a:off x="554355" y="150813"/>
            <a:ext cx="782002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.5  </a:t>
            </a:r>
            <a:r>
              <a:rPr>
                <a:latin typeface="+mj-lt"/>
                <a:ea typeface="+mj-ea"/>
                <a:cs typeface="+mj-cs"/>
                <a:sym typeface="宋体" panose="02010600030101010101" pitchFamily="2" charset="-122"/>
              </a:rPr>
              <a:t>使用</a:t>
            </a:r>
            <a:r>
              <a:rPr>
                <a:latin typeface="+mj-lt"/>
                <a:ea typeface="+mj-ea"/>
                <a:cs typeface="+mj-cs"/>
                <a:sym typeface="宋体" panose="02010600030101010101" pitchFamily="2" charset="-122"/>
              </a:rPr>
              <a:t>pyplot</a:t>
            </a:r>
            <a:r>
              <a:rPr>
                <a:latin typeface="+mj-lt"/>
                <a:ea typeface="+mj-ea"/>
                <a:cs typeface="+mj-cs"/>
                <a:sym typeface="宋体" panose="02010600030101010101" pitchFamily="2" charset="-122"/>
              </a:rPr>
              <a:t>绘制，多个图形单独显示</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pic>
        <p:nvPicPr>
          <p:cNvPr id="173058" name="内容占位符 2"/>
          <p:cNvPicPr>
            <a:picLocks noGrp="1" noChangeAspect="1"/>
          </p:cNvPicPr>
          <p:nvPr>
            <p:ph sz="half" idx="2"/>
          </p:nvPr>
        </p:nvPicPr>
        <p:blipFill>
          <a:blip r:embed="rId1"/>
          <a:stretch>
            <a:fillRect/>
          </a:stretch>
        </p:blipFill>
        <p:spPr>
          <a:xfrm>
            <a:off x="3517265" y="1480820"/>
            <a:ext cx="5229225" cy="3876675"/>
          </a:xfr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标题 4608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.6  </a:t>
            </a:r>
            <a:r>
              <a:rPr>
                <a:latin typeface="+mj-lt"/>
                <a:ea typeface="+mj-ea"/>
                <a:cs typeface="+mj-cs"/>
                <a:sym typeface="+mn-ea"/>
              </a:rPr>
              <a:t>绘制三维图形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74082" name="文本占位符 46082"/>
          <p:cNvSpPr>
            <a:spLocks noGrp="1"/>
          </p:cNvSpPr>
          <p:nvPr>
            <p:ph sz="half" idx="2"/>
          </p:nvPr>
        </p:nvSpPr>
        <p:spPr/>
        <p:txBody>
          <a:bodyPr anchor="t"/>
          <a:p>
            <a:pPr marL="0" indent="0" defTabSz="914400">
              <a:spcBef>
                <a:spcPts val="600"/>
              </a:spcBef>
              <a:buNone/>
            </a:pPr>
            <a:r>
              <a:rPr lang="en-US" altLang="zh-CN" sz="1800" kern="1200" baseline="0" dirty="0">
                <a:latin typeface="Consolas" panose="020B0609020204030204" charset="0"/>
                <a:ea typeface="+mn-ea"/>
                <a:cs typeface="+mn-cs"/>
              </a:rPr>
              <a:t>import numpy as np</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import matplotlib.pyplot as plt</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import mpl_toolkits.mplot3d</a:t>
            </a:r>
            <a:endParaRPr lang="en-US" altLang="zh-CN" sz="1800" kern="1200" baseline="0" dirty="0">
              <a:latin typeface="Consolas" panose="020B0609020204030204" charset="0"/>
              <a:ea typeface="+mn-ea"/>
              <a:cs typeface="+mn-cs"/>
            </a:endParaRPr>
          </a:p>
          <a:p>
            <a:pPr marL="0" indent="0" defTabSz="914400">
              <a:spcBef>
                <a:spcPts val="600"/>
              </a:spcBef>
              <a:buNone/>
            </a:pP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x,y = np.mgrid[-2:2:20j, -2:2:20j]        # </a:t>
            </a:r>
            <a:r>
              <a:rPr lang="zh-CN" altLang="en-US" sz="1800" kern="1200" baseline="0" dirty="0">
                <a:latin typeface="Consolas" panose="020B0609020204030204" charset="0"/>
                <a:ea typeface="+mn-ea"/>
                <a:cs typeface="+mn-cs"/>
              </a:rPr>
              <a:t>步长使用虚数</a:t>
            </a:r>
            <a:endParaRPr lang="zh-CN" altLang="en-US" sz="1800" kern="1200" baseline="0" dirty="0">
              <a:latin typeface="Consolas" panose="020B0609020204030204" charset="0"/>
              <a:ea typeface="+mn-ea"/>
              <a:cs typeface="+mn-cs"/>
            </a:endParaRPr>
          </a:p>
          <a:p>
            <a:pPr marL="0" indent="0" defTabSz="914400">
              <a:spcBef>
                <a:spcPts val="600"/>
              </a:spcBef>
              <a:buNone/>
            </a:pPr>
            <a:r>
              <a:rPr lang="zh-CN" altLang="en-US" sz="1800" kern="1200" baseline="0" dirty="0">
                <a:latin typeface="Consolas" panose="020B0609020204030204" charset="0"/>
                <a:ea typeface="+mn-ea"/>
                <a:cs typeface="+mn-cs"/>
              </a:rPr>
              <a:t>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虚部表示点的个数</a:t>
            </a:r>
            <a:endParaRPr lang="zh-CN" altLang="en-US" sz="1800" kern="1200" baseline="0" dirty="0">
              <a:latin typeface="Consolas" panose="020B0609020204030204" charset="0"/>
              <a:ea typeface="+mn-ea"/>
              <a:cs typeface="+mn-cs"/>
            </a:endParaRPr>
          </a:p>
          <a:p>
            <a:pPr marL="0" indent="0" defTabSz="914400">
              <a:spcBef>
                <a:spcPts val="600"/>
              </a:spcBef>
              <a:buNone/>
            </a:pPr>
            <a:r>
              <a:rPr lang="zh-CN" altLang="en-US" sz="1800" kern="1200" baseline="0" dirty="0">
                <a:latin typeface="Consolas" panose="020B0609020204030204" charset="0"/>
                <a:ea typeface="+mn-ea"/>
                <a:cs typeface="+mn-cs"/>
              </a:rPr>
              <a:t>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并且包含</a:t>
            </a:r>
            <a:r>
              <a:rPr lang="en-US" altLang="zh-CN" sz="1800" kern="1200" baseline="0" dirty="0">
                <a:latin typeface="Consolas" panose="020B0609020204030204" charset="0"/>
                <a:ea typeface="+mn-ea"/>
                <a:cs typeface="+mn-cs"/>
              </a:rPr>
              <a:t>end</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z = 50 * np.sin(x+y)                      # 测试数据</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 = plt.subplot(111, projection='3d')    # 三维图形</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ax.plot_surface(x,y,z,rstride=2, cstride=1, cmap=plt.cm.Blues_r)</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ax.set_xlabel('X')                        # 设置坐标轴标签</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ax.set_ylabel('Y')</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ax.set_zlabel('Z')</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plt.show()</a:t>
            </a:r>
            <a:endParaRPr lang="en-US" altLang="zh-CN" sz="1800" kern="1200" baseline="0" dirty="0">
              <a:latin typeface="Consolas" panose="020B0609020204030204" charset="0"/>
              <a:ea typeface="+mn-ea"/>
              <a:cs typeface="+mn-c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标题 471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.6  </a:t>
            </a:r>
            <a:r>
              <a:rPr>
                <a:latin typeface="+mj-lt"/>
                <a:ea typeface="+mj-ea"/>
                <a:cs typeface="+mj-cs"/>
                <a:sym typeface="+mn-ea"/>
              </a:rPr>
              <a:t>绘制三维图形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175106" name="图片 10" descr="]@@{FUSIB@`QJ(A%A0{{93M"/>
          <p:cNvPicPr>
            <a:picLocks noGrp="1" noChangeAspect="1"/>
          </p:cNvPicPr>
          <p:nvPr>
            <p:ph sz="half" idx="2"/>
          </p:nvPr>
        </p:nvPicPr>
        <p:blipFill>
          <a:blip r:embed="rId1"/>
          <a:stretch>
            <a:fillRect/>
          </a:stretch>
        </p:blipFill>
        <p:spPr>
          <a:xfrm>
            <a:off x="3388360" y="1214120"/>
            <a:ext cx="5486400" cy="4410075"/>
          </a:xfr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标题 4812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.6  </a:t>
            </a:r>
            <a:r>
              <a:rPr>
                <a:latin typeface="+mj-lt"/>
                <a:ea typeface="+mj-ea"/>
                <a:cs typeface="+mj-cs"/>
                <a:sym typeface="+mn-ea"/>
              </a:rPr>
              <a:t>绘制三维图形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76130" name="文本占位符 48130"/>
          <p:cNvSpPr>
            <a:spLocks noGrp="1"/>
          </p:cNvSpPr>
          <p:nvPr>
            <p:ph sz="half" idx="2"/>
          </p:nvPr>
        </p:nvSpPr>
        <p:spPr/>
        <p:txBody>
          <a:bodyPr anchor="t"/>
          <a:p>
            <a:pPr marL="0" indent="0" defTabSz="914400">
              <a:spcBef>
                <a:spcPts val="600"/>
              </a:spcBef>
              <a:buNone/>
            </a:pPr>
            <a:r>
              <a:rPr lang="en-US" altLang="zh-CN" sz="1800" kern="1200" baseline="0" dirty="0">
                <a:latin typeface="Consolas" panose="020B0609020204030204" charset="0"/>
                <a:ea typeface="+mn-ea"/>
                <a:cs typeface="+mn-cs"/>
              </a:rPr>
              <a:t>import pylab as pl</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import numpy as np</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import mpl_toolkits.mplot3d</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rho, theta = np.mgrid[0:1:40j, 0:2*np.pi:40j]</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z = rho**2</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x = rho*np.cos(theta)</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y = rho*np.sin(theta)</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 = pl.subplot(111, projection='3d')</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ax.plot_surface(x,y,z)</a:t>
            </a:r>
            <a:endParaRPr lang="en-US" altLang="zh-CN" sz="1800" kern="1200" baseline="0" dirty="0">
              <a:latin typeface="Consolas" panose="020B0609020204030204" charset="0"/>
              <a:ea typeface="+mn-ea"/>
              <a:cs typeface="+mn-cs"/>
            </a:endParaRPr>
          </a:p>
          <a:p>
            <a:pPr marL="0" indent="0" defTabSz="914400">
              <a:spcBef>
                <a:spcPts val="600"/>
              </a:spcBef>
              <a:buNone/>
            </a:pPr>
            <a:r>
              <a:rPr lang="en-US" altLang="zh-CN" sz="1800" kern="1200" baseline="0" dirty="0">
                <a:latin typeface="Consolas" panose="020B0609020204030204" charset="0"/>
                <a:ea typeface="+mn-ea"/>
                <a:cs typeface="+mn-cs"/>
              </a:rPr>
              <a:t>pl.show()</a:t>
            </a:r>
            <a:endParaRPr lang="zh-CN" altLang="en-US" sz="1800" kern="1200" baseline="0" dirty="0">
              <a:latin typeface="Consolas" panose="020B0609020204030204" charset="0"/>
              <a:ea typeface="+mn-ea"/>
              <a:cs typeface="+mn-c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标题 491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17.3</a:t>
            </a:r>
            <a:r>
              <a:rPr>
                <a:latin typeface="+mj-lt"/>
                <a:ea typeface="+mj-ea"/>
                <a:cs typeface="+mj-cs"/>
                <a:sym typeface="+mn-ea"/>
              </a:rPr>
              <a:t>.6  </a:t>
            </a:r>
            <a:r>
              <a:rPr>
                <a:latin typeface="+mj-lt"/>
                <a:ea typeface="+mj-ea"/>
                <a:cs typeface="+mj-cs"/>
                <a:sym typeface="+mn-ea"/>
              </a:rPr>
              <a:t>绘制三维图形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177154" name="图片 12" descr="{DJ{T6YUUVGBQ6B}J)H8M86"/>
          <p:cNvPicPr>
            <a:picLocks noGrp="1" noChangeAspect="1"/>
          </p:cNvPicPr>
          <p:nvPr>
            <p:ph sz="half" idx="2"/>
          </p:nvPr>
        </p:nvPicPr>
        <p:blipFill>
          <a:blip r:embed="rId1"/>
          <a:stretch>
            <a:fillRect/>
          </a:stretch>
        </p:blipFill>
        <p:spPr>
          <a:xfrm>
            <a:off x="3521710" y="1209040"/>
            <a:ext cx="5219700" cy="44196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测试两个数组是否足够接近</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np.array([1, 2, 3, 4.001, 5])</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y = np.array([1, 1.999, 3, 4.01, 5.1])</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np.allclose(x, y)</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False</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np.allclose(x, y, rtol=0.2)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设置相对误差参数</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True</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np.allclose(x, y, atol=0.2)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设置绝对误差参数</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True</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50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a:t>
            </a:r>
            <a:r>
              <a:rPr>
                <a:latin typeface="+mj-lt"/>
                <a:ea typeface="+mj-ea"/>
                <a:cs typeface="+mj-cs"/>
                <a:sym typeface="Arial" panose="020B0604020202020204" pitchFamily="34" charset="0"/>
              </a:rPr>
              <a:t>.7  </a:t>
            </a:r>
            <a:r>
              <a:rPr>
                <a:latin typeface="+mj-lt"/>
                <a:ea typeface="+mj-ea"/>
                <a:cs typeface="+mj-cs"/>
                <a:sym typeface="+mn-ea"/>
              </a:rPr>
              <a:t>绘制三维曲线</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78178"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import matplotlib as mpl</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from mpl_toolkits.mplot3d import Axes3D</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import numpy as np</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import matplotlib.pyplot as plt</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mpl.rcParams['legend.fontsize'] = 10        # 图例字号</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fig = plt.figure()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 = fig.gca(projection='3d')               # 三维图形</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theta = np.linspace(-4 * np.pi, 4 * np.pi, 100)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z = np.linspace(-4, 4, 100)*0.3             # 测试数据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r = z**3 + 1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x = r * np.sin(theta)</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y = r * np.cos(theta)</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ax.plot(x, y, z, label='parametric curve')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ax.legend()</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plt.show()</a:t>
            </a:r>
            <a:endParaRPr lang="zh-CN" altLang="en-US" sz="1600" kern="1200" baseline="0">
              <a:latin typeface="Consolas" panose="020B0609020204030204" charset="0"/>
              <a:ea typeface="+mn-ea"/>
              <a:cs typeface="+mn-c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17.3</a:t>
            </a:r>
            <a:r>
              <a:rPr>
                <a:latin typeface="+mj-lt"/>
                <a:ea typeface="+mj-ea"/>
                <a:cs typeface="+mj-cs"/>
                <a:sym typeface="Arial" panose="020B0604020202020204" pitchFamily="34" charset="0"/>
              </a:rPr>
              <a:t>.7  </a:t>
            </a:r>
            <a:r>
              <a:rPr>
                <a:latin typeface="+mj-lt"/>
                <a:ea typeface="+mj-ea"/>
                <a:cs typeface="+mj-cs"/>
                <a:sym typeface="宋体" panose="02010600030101010101" pitchFamily="2" charset="-122"/>
              </a:rPr>
              <a:t>绘制三维曲线</a:t>
            </a:r>
            <a:endParaRPr>
              <a:latin typeface="+mj-lt"/>
              <a:ea typeface="+mj-ea"/>
              <a:cs typeface="+mj-cs"/>
              <a:sym typeface="宋体" panose="02010600030101010101" pitchFamily="2" charset="-122"/>
            </a:endParaRPr>
          </a:p>
        </p:txBody>
      </p:sp>
      <p:sp>
        <p:nvSpPr>
          <p:cNvPr id="3" name="文本占位符 2"/>
          <p:cNvSpPr>
            <a:spLocks noGrp="1"/>
          </p:cNvSpPr>
          <p:nvPr>
            <p:ph type="body" idx="1"/>
          </p:nvPr>
        </p:nvSpPr>
        <p:spPr/>
        <p:txBody>
          <a:bodyPr/>
          <a:p>
            <a:endParaRPr lang="zh-CN" altLang="en-US"/>
          </a:p>
        </p:txBody>
      </p:sp>
      <p:pic>
        <p:nvPicPr>
          <p:cNvPr id="179202" name="图片 64" descr="LD%)0V@U~J1JYD86N9OY7JD"/>
          <p:cNvPicPr>
            <a:picLocks noChangeAspect="1"/>
          </p:cNvPicPr>
          <p:nvPr/>
        </p:nvPicPr>
        <p:blipFill>
          <a:blip r:embed="rId1"/>
          <a:stretch>
            <a:fillRect/>
          </a:stretch>
        </p:blipFill>
        <p:spPr>
          <a:xfrm>
            <a:off x="2968625" y="1229360"/>
            <a:ext cx="5483225" cy="4695825"/>
          </a:xfrm>
          <a:prstGeom prst="rect">
            <a:avLst/>
          </a:prstGeom>
          <a:noFill/>
          <a:ln w="9525">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补充：使用指令绘制自定义图形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0226"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hlinkClick r:id="rId1" action="ppaction://hlinkfile"/>
              </a:rPr>
              <a:t>code\instructionFig.py</a:t>
            </a:r>
            <a:endParaRPr lang="en-US" altLang="en-US" sz="1800" kern="1200" baseline="0">
              <a:latin typeface="+mn-lt"/>
              <a:ea typeface="+mn-ea"/>
              <a:cs typeface="+mn-cs"/>
            </a:endParaRPr>
          </a:p>
        </p:txBody>
      </p:sp>
      <p:pic>
        <p:nvPicPr>
          <p:cNvPr id="180227" name="图片 100" descr="Y6J}D)LY(EIF}5QN7GB]YUI"/>
          <p:cNvPicPr>
            <a:picLocks noChangeAspect="1"/>
          </p:cNvPicPr>
          <p:nvPr/>
        </p:nvPicPr>
        <p:blipFill>
          <a:blip r:embed="rId2"/>
          <a:stretch>
            <a:fillRect/>
          </a:stretch>
        </p:blipFill>
        <p:spPr>
          <a:xfrm>
            <a:off x="3029268" y="1446848"/>
            <a:ext cx="5408612" cy="4265612"/>
          </a:xfrm>
          <a:prstGeom prst="rect">
            <a:avLst/>
          </a:prstGeom>
          <a:noFill/>
          <a:ln w="9525">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补充：在tkinter中使用matplotlib</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1250"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hlinkClick r:id="rId1" action="ppaction://hlinkfile"/>
              </a:rPr>
              <a:t>code\matplotlib_in_tkinter.py</a:t>
            </a:r>
            <a:endParaRPr lang="en-US" altLang="en-US" sz="1800" kern="1200" baseline="0">
              <a:latin typeface="+mn-lt"/>
              <a:ea typeface="+mn-ea"/>
              <a:cs typeface="+mn-cs"/>
            </a:endParaRPr>
          </a:p>
        </p:txBody>
      </p:sp>
      <p:pic>
        <p:nvPicPr>
          <p:cNvPr id="181251" name="图片 1"/>
          <p:cNvPicPr>
            <a:picLocks noChangeAspect="1"/>
          </p:cNvPicPr>
          <p:nvPr/>
        </p:nvPicPr>
        <p:blipFill>
          <a:blip r:embed="rId2"/>
          <a:stretch>
            <a:fillRect/>
          </a:stretch>
        </p:blipFill>
        <p:spPr>
          <a:xfrm>
            <a:off x="3299460" y="1398270"/>
            <a:ext cx="4886325" cy="4695825"/>
          </a:xfrm>
          <a:prstGeom prst="rect">
            <a:avLst/>
          </a:prstGeom>
          <a:noFill/>
          <a:ln w="9525">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Title 1"/>
          <p:cNvSpPr>
            <a:spLocks noGrp="1"/>
          </p:cNvSpPr>
          <p:nvPr>
            <p:ph type="title"/>
          </p:nvPr>
        </p:nvSpPr>
        <p:spPr>
          <a:xfrm>
            <a:off x="554355" y="150813"/>
            <a:ext cx="790765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补充：使用matplotlib提供的组件实现交互式图形显示</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2274"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hlinkClick r:id="rId1" action="ppaction://hlinkfile"/>
              </a:rPr>
              <a:t>code\13.5.11.py</a:t>
            </a:r>
            <a:endParaRPr lang="en-US" altLang="en-US" sz="1800" kern="1200" baseline="0">
              <a:latin typeface="+mn-lt"/>
              <a:ea typeface="+mn-ea"/>
              <a:cs typeface="+mn-cs"/>
            </a:endParaRPr>
          </a:p>
        </p:txBody>
      </p:sp>
      <p:pic>
        <p:nvPicPr>
          <p:cNvPr id="182275" name="图片 101" descr="V_P@QFC21ZA}9`{@7`8%JWN"/>
          <p:cNvPicPr>
            <a:picLocks noChangeAspect="1"/>
          </p:cNvPicPr>
          <p:nvPr/>
        </p:nvPicPr>
        <p:blipFill>
          <a:blip r:embed="rId2"/>
          <a:stretch>
            <a:fillRect/>
          </a:stretch>
        </p:blipFill>
        <p:spPr>
          <a:xfrm>
            <a:off x="3275013" y="1459548"/>
            <a:ext cx="5367337" cy="4486275"/>
          </a:xfrm>
          <a:prstGeom prst="rect">
            <a:avLst/>
          </a:prstGeom>
          <a:noFill/>
          <a:ln w="9525">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补充：根据实时数据动态更新图形</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3298"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hlinkClick r:id="rId1" action="ppaction://hlinkfile"/>
              </a:rPr>
              <a:t>code\13.5.13.py</a:t>
            </a:r>
            <a:endParaRPr lang="en-US" altLang="en-US" sz="1800" kern="1200" baseline="0">
              <a:latin typeface="+mn-lt"/>
              <a:ea typeface="+mn-ea"/>
              <a:cs typeface="+mn-cs"/>
            </a:endParaRPr>
          </a:p>
        </p:txBody>
      </p:sp>
      <p:pic>
        <p:nvPicPr>
          <p:cNvPr id="183299" name="图片 102" descr="ZY4JO3X{4X_AS1]%[81)6GV"/>
          <p:cNvPicPr>
            <a:picLocks noChangeAspect="1"/>
          </p:cNvPicPr>
          <p:nvPr/>
        </p:nvPicPr>
        <p:blipFill>
          <a:blip r:embed="rId2"/>
          <a:stretch>
            <a:fillRect/>
          </a:stretch>
        </p:blipFill>
        <p:spPr>
          <a:xfrm>
            <a:off x="3006090" y="1393190"/>
            <a:ext cx="5454650" cy="4552950"/>
          </a:xfrm>
          <a:prstGeom prst="rect">
            <a:avLst/>
          </a:prstGeom>
          <a:noFill/>
          <a:ln w="9525">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补充：使用Slider组件调整曲线参数</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4322" name="Content Placeholder 2"/>
          <p:cNvSpPr>
            <a:spLocks noGrp="1"/>
          </p:cNvSpPr>
          <p:nvPr>
            <p:ph sz="half" idx="2"/>
          </p:nvPr>
        </p:nvSpPr>
        <p:spPr/>
        <p:txBody>
          <a:bodyPr anchor="t"/>
          <a:p>
            <a:pPr marL="0" indent="0" defTabSz="914400">
              <a:buNone/>
            </a:pPr>
            <a:r>
              <a:rPr lang="en-US" altLang="en-US" sz="1800" kern="1200" baseline="0">
                <a:latin typeface="+mn-lt"/>
                <a:ea typeface="+mn-ea"/>
                <a:cs typeface="+mn-cs"/>
                <a:hlinkClick r:id="rId1" action="ppaction://hlinkfile"/>
              </a:rPr>
              <a:t>code\slider_demo.py</a:t>
            </a:r>
            <a:endParaRPr lang="en-US" altLang="en-US" sz="1800" kern="1200" baseline="0">
              <a:latin typeface="+mn-lt"/>
              <a:ea typeface="+mn-ea"/>
              <a:cs typeface="+mn-cs"/>
            </a:endParaRPr>
          </a:p>
        </p:txBody>
      </p:sp>
      <p:pic>
        <p:nvPicPr>
          <p:cNvPr id="184323" name="图片 103" descr="3MY0_6__UT$E5S4@LE[_NIS"/>
          <p:cNvPicPr>
            <a:picLocks noChangeAspect="1"/>
          </p:cNvPicPr>
          <p:nvPr/>
        </p:nvPicPr>
        <p:blipFill>
          <a:blip r:embed="rId2"/>
          <a:stretch>
            <a:fillRect/>
          </a:stretch>
        </p:blipFill>
        <p:spPr>
          <a:xfrm>
            <a:off x="3253740" y="1510348"/>
            <a:ext cx="4918075" cy="4435475"/>
          </a:xfrm>
          <a:prstGeom prst="rect">
            <a:avLst/>
          </a:prstGeom>
          <a:noFill/>
          <a:ln w="9525">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5" name="内容占位符 2"/>
          <p:cNvSpPr>
            <a:spLocks noGrp="1"/>
          </p:cNvSpPr>
          <p:nvPr>
            <p:ph sz="half" idx="2"/>
          </p:nvPr>
        </p:nvSpPr>
        <p:spPr/>
        <p:txBody>
          <a:bodyPr anchor="t"/>
          <a:p>
            <a:pPr marL="0" indent="0" defTabSz="914400">
              <a:buNone/>
            </a:pPr>
            <a:r>
              <a:rPr lang="zh-CN" altLang="en-US" sz="1400" kern="1200" baseline="0">
                <a:latin typeface="Consolas" panose="020B0609020204030204" charset="0"/>
                <a:ea typeface="+mn-ea"/>
                <a:cs typeface="+mn-cs"/>
              </a:rPr>
              <a:t>import numpy as np</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import matplotlib.pyplot as plt</a:t>
            </a:r>
            <a:endParaRPr lang="zh-CN" altLang="en-US" sz="1400" kern="1200" baseline="0">
              <a:latin typeface="Consolas" panose="020B0609020204030204" charset="0"/>
              <a:ea typeface="+mn-ea"/>
              <a:cs typeface="+mn-cs"/>
            </a:endParaRPr>
          </a:p>
          <a:p>
            <a:pPr marL="0" indent="0" defTabSz="914400">
              <a:buNone/>
            </a:pP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生成模拟数据</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x = np.arange(0.0, 4.0*np.pi, 0.01)</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y = np.sin(x)</a:t>
            </a:r>
            <a:endParaRPr lang="zh-CN" altLang="en-US" sz="1400" kern="1200" baseline="0">
              <a:latin typeface="Consolas" panose="020B0609020204030204" charset="0"/>
              <a:ea typeface="+mn-ea"/>
              <a:cs typeface="+mn-cs"/>
            </a:endParaRPr>
          </a:p>
          <a:p>
            <a:pPr marL="0" indent="0" defTabSz="914400">
              <a:buNone/>
            </a:pP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绘制正弦曲线</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plt.plot(x, y)</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绘制基准水平直线</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plt.plot((x.min(),x.max()), (0,0))</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设置坐标轴标签</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plt.xlabel('x')</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plt.ylabel('y')</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填充指定区域</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plt.fill_between(x, y, where=(2.3&lt;x) &amp; (x&lt;4.3) | (x&gt;10), facecolor='purple')</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可以填充多次</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plt.fill_between(x, y, where=(7&lt;x) &amp; (x&lt;8), facecolor='green')</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plt.show()</a:t>
            </a:r>
            <a:endParaRPr lang="zh-CN" altLang="en-US" sz="14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85346"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补充：填充图形指定区域</a:t>
            </a:r>
            <a:endParaRPr>
              <a:latin typeface="+mj-lt"/>
              <a:ea typeface="+mj-ea"/>
              <a:cs typeface="+mj-cs"/>
              <a:sym typeface="+mn-ea"/>
            </a:endParaRPr>
          </a:p>
        </p:txBody>
      </p:sp>
      <p:pic>
        <p:nvPicPr>
          <p:cNvPr id="185347" name="图片 3"/>
          <p:cNvPicPr>
            <a:picLocks noChangeAspect="1"/>
          </p:cNvPicPr>
          <p:nvPr/>
        </p:nvPicPr>
        <p:blipFill>
          <a:blip r:embed="rId1"/>
          <a:stretch>
            <a:fillRect/>
          </a:stretch>
        </p:blipFill>
        <p:spPr>
          <a:xfrm>
            <a:off x="5597525" y="1600200"/>
            <a:ext cx="4787900" cy="3533775"/>
          </a:xfrm>
          <a:prstGeom prst="rect">
            <a:avLst/>
          </a:prstGeom>
          <a:noFill/>
          <a:ln w="9525">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import numpy as np</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import matplotlib.pyplot as plt</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生成模拟数据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x = np.arange(0.0, 4.0*np.pi, 0.01)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y = np.sin(x)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z = np.cos(x)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绘制正弦曲线</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plt.plot(x, 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绘制基准水平直线</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plt.plot((x.min(),x.max()), (0,0))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设置坐标轴标签</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plt.xlabel('x')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plt.ylabel('y')</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填充正弦曲线与余弦曲线之间的部分</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plt.fill_between(x, y, z, facecolor='purple')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plt.show()</a:t>
            </a: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86370"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补充：填充图形指定区域</a:t>
            </a:r>
            <a:endParaRPr>
              <a:latin typeface="+mj-lt"/>
              <a:ea typeface="+mj-ea"/>
              <a:cs typeface="+mj-cs"/>
              <a:sym typeface="+mn-ea"/>
            </a:endParaRPr>
          </a:p>
        </p:txBody>
      </p:sp>
      <p:pic>
        <p:nvPicPr>
          <p:cNvPr id="186371" name="图片 3"/>
          <p:cNvPicPr>
            <a:picLocks noChangeAspect="1"/>
          </p:cNvPicPr>
          <p:nvPr/>
        </p:nvPicPr>
        <p:blipFill>
          <a:blip r:embed="rId1"/>
          <a:stretch>
            <a:fillRect/>
          </a:stretch>
        </p:blipFill>
        <p:spPr>
          <a:xfrm>
            <a:off x="5997575" y="1790700"/>
            <a:ext cx="4511675" cy="3276600"/>
          </a:xfrm>
          <a:prstGeom prst="rect">
            <a:avLst/>
          </a:prstGeom>
          <a:noFill/>
          <a:ln w="9525">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补充：绘制带有文本标注的柱状图</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7394"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import numpy as np</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import matplotlib.pyplot as plt</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生成测试数据</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x = np.linspace(0, 10, 11)</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y = 11-x</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绘制柱状图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plt.bar(x,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循环，为每个柱形添加文本标注</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for xx, yy in zip(x,y):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plt.text(xx-0.2, yy+0.1, '%2d' % yy)</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显示图形</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plt.show()</a:t>
            </a:r>
            <a:endParaRPr lang="en-US" altLang="zh-CN" sz="1800" kern="1200" baseline="0">
              <a:latin typeface="Consolas" panose="020B0609020204030204" charset="0"/>
              <a:ea typeface="+mn-ea"/>
              <a:cs typeface="+mn-cs"/>
            </a:endParaRPr>
          </a:p>
        </p:txBody>
      </p:sp>
      <p:pic>
        <p:nvPicPr>
          <p:cNvPr id="187395" name="Picture 4"/>
          <p:cNvPicPr>
            <a:picLocks noChangeAspect="1"/>
          </p:cNvPicPr>
          <p:nvPr/>
        </p:nvPicPr>
        <p:blipFill>
          <a:blip r:embed="rId1"/>
          <a:stretch>
            <a:fillRect/>
          </a:stretch>
        </p:blipFill>
        <p:spPr>
          <a:xfrm>
            <a:off x="6107113" y="1900238"/>
            <a:ext cx="4249737" cy="321627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改变数组元素值</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np.arange(8)</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1, 2, 3, 4, 5, 6, 7])</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np.append(x, 8)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返回新数组，增加元素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1, 2, 3, 4, 5, 6, 7, 8])</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np.append(x, [9,10])</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1, 2, 3, 4, 5, 6, 7, 9, 10])</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不影响原来的数组</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1, 2, 3, 4, 5, 6, 7])</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x[3] = 8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原地修改元素值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1, 2, 8, 4, 5, 6, 7])</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np.insert(x, 1, 8)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返回新数组，插入元素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array([0, 8, 1, 2, 8, 4, 5, 6, 7])</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53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Content Placeholder 2"/>
          <p:cNvSpPr>
            <a:spLocks noGrp="1"/>
          </p:cNvSpPr>
          <p:nvPr>
            <p:ph sz="half" idx="2"/>
          </p:nvPr>
        </p:nvSpPr>
        <p:spPr/>
        <p:txBody>
          <a:bodyPr anchor="t"/>
          <a:p>
            <a:pPr defTabSz="914400">
              <a:lnSpc>
                <a:spcPct val="150000"/>
              </a:lnSpc>
              <a:spcBef>
                <a:spcPts val="1200"/>
              </a:spcBef>
              <a:spcAft>
                <a:spcPts val="600"/>
              </a:spcAft>
            </a:pPr>
            <a:r>
              <a:rPr lang="en-US" altLang="en-US" sz="2400" kern="1200" baseline="0">
                <a:latin typeface="+mn-lt"/>
                <a:ea typeface="+mn-ea"/>
                <a:cs typeface="+mn-cs"/>
              </a:rPr>
              <a:t>pandas主要提供了3种数据结构：1）Series，带标签的一维数组；2）DataFrame，带标签且大小可变的二维表格结构；3）Panel，带标签且大小可变的三维数组。</a:t>
            </a:r>
            <a:endParaRPr lang="en-US"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1884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89442" name="内容占位符 2"/>
          <p:cNvSpPr>
            <a:spLocks noGrp="1"/>
          </p:cNvSpPr>
          <p:nvPr>
            <p:ph sz="half" idx="2"/>
          </p:nvPr>
        </p:nvSpPr>
        <p:spPr/>
        <p:txBody>
          <a:bodyPr anchor="t"/>
          <a:p>
            <a:pPr marL="0" indent="0" defTabSz="914400">
              <a:spcBef>
                <a:spcPct val="0"/>
              </a:spcBef>
              <a:buNone/>
            </a:pPr>
            <a:r>
              <a:rPr lang="zh-CN" altLang="en-US" sz="2400" kern="1200" baseline="0">
                <a:latin typeface="+mn-lt"/>
                <a:ea typeface="+mn-ea"/>
                <a:cs typeface="+mn-cs"/>
              </a:rPr>
              <a:t>（1）生成一维数组</a:t>
            </a:r>
            <a:endParaRPr lang="zh-CN" altLang="en-US" sz="2400" kern="1200" baseline="0">
              <a:latin typeface="+mn-lt"/>
              <a:ea typeface="+mn-ea"/>
              <a:cs typeface="+mn-cs"/>
            </a:endParaRPr>
          </a:p>
          <a:p>
            <a:pPr marL="0" indent="0" defTabSz="914400">
              <a:spcBef>
                <a:spcPct val="0"/>
              </a:spcBef>
              <a:buNone/>
            </a:pP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import numpy as np</a:t>
            </a:r>
            <a:endParaRPr lang="zh-CN" altLang="en-US" sz="1800" kern="1200" baseline="0">
              <a:latin typeface="Consolas" panose="020B0609020204030204" charset="0"/>
              <a:ea typeface="+mn-ea"/>
              <a:cs typeface="+mn-cs"/>
            </a:endParaRPr>
          </a:p>
          <a:p>
            <a:pPr marL="0" indent="0" defTabSz="914400">
              <a:spcBef>
                <a:spcPct val="0"/>
              </a:spcBef>
              <a:buNone/>
            </a:pPr>
            <a:r>
              <a:rPr lang="en-US" altLang="zh-CN" sz="1800" kern="1200" baseline="0">
                <a:latin typeface="Consolas" panose="020B0609020204030204" charset="0"/>
                <a:ea typeface="+mn-ea"/>
                <a:cs typeface="+mn-cs"/>
              </a:rPr>
              <a:t>&gt;&gt;&gt; import pandas as pd</a:t>
            </a:r>
            <a:endParaRPr lang="en-US" altLang="zh-CN"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 = pd.Series([1, 3, 5, np.nan])</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0    1.0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1    3.0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2    5.0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NaN</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dtype: float64</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pd.date_range(start='20130101', end='20131231', freq='H')</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DatetimeIndex(['2013-01-01 00:00:00', '2013-01-01 01:00:00',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'2013-01-01 02:00:00', '2013-01-01 03:00:00',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'2013-01-01 04:00:00', '2013-01-01 05:00:00',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'2013-01-01 06:00:00', '2013-01-01 07:00:00',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'2013-01-01 08:00:00', '2013-01-01 09:00:00',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'2013-12-30 15:00:00', '2013-12-30 16:00:00',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'2013-12-30 17:00:00', '2013-12-30 18:00:00',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'2013-12-30 19:00:00', '2013-12-30 20:00:00',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'2013-12-30 21:00:00', '2013-12-30 22:00:00',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'2013-12-30 23:00:00', '2013-12-31 00:00:00'],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dtype='datetime64[ns]', length=8737, freq='H')</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04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91490" name="内容占位符 2"/>
          <p:cNvSpPr>
            <a:spLocks noGrp="1"/>
          </p:cNvSpPr>
          <p:nvPr>
            <p:ph sz="half" idx="2"/>
          </p:nvPr>
        </p:nvSpPr>
        <p:spPr/>
        <p:txBody>
          <a:bodyPr anchor="t"/>
          <a:p>
            <a:pPr marL="0" indent="0" defTabSz="914400">
              <a:spcBef>
                <a:spcPct val="0"/>
              </a:spcBef>
              <a:buNone/>
            </a:pPr>
            <a:r>
              <a:rPr lang="zh-CN" altLang="en-US" sz="1600" kern="1200" baseline="0">
                <a:latin typeface="+mn-lt"/>
                <a:ea typeface="+mn-ea"/>
                <a:cs typeface="+mn-cs"/>
              </a:rPr>
              <a:t>&gt;&gt;&gt; dates = pd.date_range(start='20130101', end='20131231', freq='D') # 间隔为天</a:t>
            </a:r>
            <a:endParaRPr lang="zh-CN" altLang="en-US" sz="1600" kern="1200" baseline="0">
              <a:latin typeface="+mn-lt"/>
              <a:ea typeface="+mn-ea"/>
              <a:cs typeface="+mn-cs"/>
            </a:endParaRPr>
          </a:p>
          <a:p>
            <a:pPr marL="0" indent="0" defTabSz="914400">
              <a:spcBef>
                <a:spcPct val="0"/>
              </a:spcBef>
              <a:buNone/>
            </a:pPr>
            <a:r>
              <a:rPr lang="zh-CN" altLang="en-US" sz="1600" kern="1200" baseline="0">
                <a:latin typeface="+mn-lt"/>
                <a:ea typeface="+mn-ea"/>
                <a:cs typeface="+mn-cs"/>
              </a:rPr>
              <a:t>&gt;&gt;&gt; dates</a:t>
            </a:r>
            <a:endParaRPr lang="zh-CN" altLang="en-US" sz="1600" kern="1200" baseline="0">
              <a:latin typeface="+mn-lt"/>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DatetimeIndex(['2013-01-01', '2013-01-02', '2013-01-03', '2013-01-04',</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'2013-01-05', '2013-01-06', '2013-01-07', '2013-01-08',</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'2013-01-09', '2013-01-10',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'2013-12-22', '2013-12-23', '2013-12-24', '2013-12-25',</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'2013-12-26', '2013-12-27', '2013-12-28', '2013-12-29',</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'2013-12-30', '2013-12-31'],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dtype='datetime64[ns]', length=365, freq='D')</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内容占位符 2"/>
          <p:cNvSpPr>
            <a:spLocks noGrp="1"/>
          </p:cNvSpPr>
          <p:nvPr>
            <p:ph sz="half" idx="2"/>
          </p:nvPr>
        </p:nvSpPr>
        <p:spPr/>
        <p:txBody>
          <a:bodyPr anchor="t"/>
          <a:p>
            <a:pPr marL="0" indent="0" defTabSz="914400">
              <a:buNone/>
            </a:pPr>
            <a:r>
              <a:rPr lang="zh-CN" altLang="en-US" sz="1600" kern="1200" baseline="0">
                <a:latin typeface="+mn-lt"/>
                <a:ea typeface="+mn-ea"/>
                <a:cs typeface="+mn-cs"/>
              </a:rPr>
              <a:t>&gt;&gt;&gt; dates = pd.date_range(start='20130101', end='20131231', freq='M') # 间隔为月</a:t>
            </a:r>
            <a:endParaRPr lang="zh-CN" altLang="en-US" sz="1600" kern="1200" baseline="0">
              <a:latin typeface="+mn-lt"/>
              <a:ea typeface="+mn-ea"/>
              <a:cs typeface="+mn-cs"/>
            </a:endParaRPr>
          </a:p>
          <a:p>
            <a:pPr marL="0" indent="0" defTabSz="914400">
              <a:buNone/>
            </a:pPr>
            <a:r>
              <a:rPr lang="zh-CN" altLang="en-US" sz="1600" kern="1200" baseline="0">
                <a:latin typeface="+mn-lt"/>
                <a:ea typeface="+mn-ea"/>
                <a:cs typeface="+mn-cs"/>
              </a:rPr>
              <a:t>&gt;&gt;&gt; dates</a:t>
            </a:r>
            <a:endParaRPr lang="zh-CN" altLang="en-US" sz="1600" kern="1200" baseline="0">
              <a:latin typeface="+mn-lt"/>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DatetimeIndex(['2013-01-31', '2013-02-28', '2013-03-31', '2013-04-30',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'2013-05-31', '2013-06-30', '2013-07-31', '2013-08-31',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'2013-09-30', '2013-10-31', '2013-11-30', '2013-12-31'],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dtype='datetime64[ns]', freq='M')</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25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pd.period_range('20170601', '20170630', freq='W')</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PeriodIndex(['2017-05-29/2017-06-04', '2017-06-05/2017-06-11',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'2017-06-12/2017-06-18', '2017-06-19/2017-06-25',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'2017-06-26/2017-07-02'],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dtype='period[W-SUN]', freq='W-SUN')</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pd.period_range('20170601', '20170630', freq='D')</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PeriodIndex(['2017-06-01', '2017-06-02', '2017-06-03', '2017-06-04',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'2017-06-05', '2017-06-06', '2017-06-07', '2017-06-08',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'2017-06-09', '2017-06-10', '2017-06-11', '2017-06-12',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'2017-06-13', '2017-06-14', '2017-06-15', '2017-06-16',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'2017-06-17', '2017-06-18', '2017-06-19', '2017-06-20',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'2017-06-21', '2017-06-22', '2017-06-23', '2017-06-24',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'2017-06-25', '2017-06-26', '2017-06-27', '2017-06-28',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'2017-06-29', '2017-06-30'],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dtype='period[D]', freq='D')</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35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内容占位符 3"/>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pd.period_range('20170601', '20170630', freq='H')</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PeriodIndex(['2017-06-01 00:00', '2017-06-01 01:00', '2017-06-01 02:00',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'2017-06-01 03:00', '2017-06-01 04:00', '2017-06-01 05:00',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'2017-06-01 06:00', '2017-06-01 07:00', '2017-06-01 08:00',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'2017-06-01 09:00',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'2017-06-29 15:00', '2017-06-29 16:00', '2017-06-29 17:00',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'2017-06-29 18:00', '2017-06-29 19:00', '2017-06-29 20:00',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'2017-06-29 21:00', '2017-06-29 22:00', '2017-06-29 23:00',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'2017-06-30 00:00'],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dtype='period[H]', length=697, freq='H')</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45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2</a:t>
            </a:r>
            <a:r>
              <a:rPr lang="zh-CN" altLang="en-US" sz="2400" kern="1200" baseline="0">
                <a:latin typeface="+mn-lt"/>
                <a:ea typeface="+mn-ea"/>
                <a:cs typeface="+mn-cs"/>
              </a:rPr>
              <a:t>）生成</a:t>
            </a:r>
            <a:r>
              <a:rPr lang="en-US" altLang="zh-CN" sz="2400" kern="1200" baseline="0">
                <a:latin typeface="+mn-lt"/>
                <a:ea typeface="+mn-ea"/>
                <a:cs typeface="+mn-cs"/>
              </a:rPr>
              <a:t>DataFrame</a:t>
            </a:r>
            <a:endParaRPr lang="en-US" altLang="zh-CN" sz="2400" kern="1200" baseline="0">
              <a:latin typeface="+mn-lt"/>
              <a:ea typeface="+mn-ea"/>
              <a:cs typeface="+mn-cs"/>
            </a:endParaRPr>
          </a:p>
          <a:p>
            <a:pPr marL="0" indent="0" defTabSz="914400">
              <a:buNone/>
            </a:pPr>
            <a:r>
              <a:rPr lang="zh-CN" altLang="en-US" sz="1600" kern="1200" baseline="0">
                <a:latin typeface="+mn-lt"/>
                <a:ea typeface="+mn-ea"/>
                <a:cs typeface="+mn-cs"/>
              </a:rPr>
              <a:t>&gt;&gt;&gt; pd.DataFrame(np.random.randn(12,4), index=dates, columns=list('ABCD'))</a:t>
            </a:r>
            <a:endParaRPr lang="zh-CN" altLang="en-US" sz="1600" kern="1200" baseline="0">
              <a:latin typeface="+mn-lt"/>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2013-01-31  1.628310 -0.281223  0.247675 -1.604243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2013-02-28  0.071069  1.310116 -0.945838 -0.613267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2013-03-31  0.956887 -1.691863  0.170843 -0.387298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2013-04-30  0.869391 -1.939210  2.220454  1.654112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2013-05-31 -0.802416  0.558953  1.086787 -0.870317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2013-06-30  0.463761  2.451659  0.165985  0.913551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2013-07-31  1.755720  1.246089 -0.237590 -0.892358</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2013-08-31  0.191604 -1.481263 -0.142491 -2.672721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2013-09-30 -0.146444  0.493261 -1.719681  0.676592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2013-10-31  1.153289  0.179862 -1.879004 -0.616305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2013-11-30 -0.500726  1.057525  0.140623 -0.113951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2013-12-31  0.229572 -0.778378 -0.682233  0.009218</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55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pd.DataFrame([np.random.randint(1, 100, 4) for i in range(12)],</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index=dates, columns=list('ABCD'))   # 4列随机数</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2013-01-31  17  72  26  13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2013-02-28  61  42  88   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2013-03-31  14  61  97  95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2013-04-30  73  87  55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2013-05-31  58  80  20   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2013-06-30  41   6  40  70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2013-07-31  51  48  81  77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2013-08-31  56  54  76  61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2013-09-30  32  27  82  76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2013-10-31  21  78  91  15</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2013-11-30  75  77  17  50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2013-12-31  54  12  75  53</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66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内容占位符 2"/>
          <p:cNvSpPr>
            <a:spLocks noGrp="1"/>
          </p:cNvSpPr>
          <p:nvPr>
            <p:ph sz="half" idx="2"/>
          </p:nvPr>
        </p:nvSpPr>
        <p:spPr/>
        <p:txBody>
          <a:bodyPr anchor="t"/>
          <a:p>
            <a:pPr marL="0" indent="0" defTabSz="914400">
              <a:spcBef>
                <a:spcPts val="600"/>
              </a:spcBef>
              <a:buNone/>
            </a:pPr>
            <a:r>
              <a:rPr lang="zh-CN" altLang="en-US" sz="1800" kern="1200" baseline="0">
                <a:latin typeface="Times New Roman" panose="02020603050405020304" pitchFamily="2" charset="0"/>
                <a:ea typeface="+mn-ea"/>
                <a:cs typeface="+mn-cs"/>
              </a:rPr>
              <a:t>&gt;&gt;&gt; pd.DataFrame({'A':np.random.randint(1, 100</a:t>
            </a:r>
            <a:r>
              <a:rPr lang="en-US" altLang="zh-CN" sz="1800" kern="1200" baseline="0">
                <a:latin typeface="Times New Roman" panose="02020603050405020304" pitchFamily="2" charset="0"/>
                <a:ea typeface="+mn-ea"/>
                <a:cs typeface="+mn-cs"/>
              </a:rPr>
              <a:t>, 4</a:t>
            </a:r>
            <a:r>
              <a:rPr lang="zh-CN" altLang="en-US" sz="1800" kern="1200" baseline="0">
                <a:latin typeface="Times New Roman" panose="02020603050405020304" pitchFamily="2" charset="0"/>
                <a:ea typeface="+mn-ea"/>
                <a:cs typeface="+mn-cs"/>
              </a:rPr>
              <a:t>),</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800" kern="1200" baseline="0">
                <a:latin typeface="Times New Roman" panose="02020603050405020304" pitchFamily="2" charset="0"/>
                <a:ea typeface="+mn-ea"/>
                <a:cs typeface="+mn-cs"/>
              </a:rPr>
              <a:t>	  	  'B':pd.date_range(start='20130101', periods=4, freq='D'),</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800" kern="1200" baseline="0">
                <a:latin typeface="Times New Roman" panose="02020603050405020304" pitchFamily="2" charset="0"/>
                <a:ea typeface="+mn-ea"/>
                <a:cs typeface="+mn-cs"/>
              </a:rPr>
              <a:t>		  'C':pd.Series([1, 2, 3, 4],index=list(range(4)),dtype='float32'),</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800" kern="1200" baseline="0">
                <a:latin typeface="Times New Roman" panose="02020603050405020304" pitchFamily="2" charset="0"/>
                <a:ea typeface="+mn-ea"/>
                <a:cs typeface="+mn-cs"/>
              </a:rPr>
              <a:t>		  'D':np.array([3] * 4,dtype='int32'),</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800" kern="1200" baseline="0">
                <a:latin typeface="Times New Roman" panose="02020603050405020304" pitchFamily="2" charset="0"/>
                <a:ea typeface="+mn-ea"/>
                <a:cs typeface="+mn-cs"/>
              </a:rPr>
              <a:t>		  'E':pd.Categorical(["test","train","test","train"]),</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800" kern="1200" baseline="0">
                <a:latin typeface="Times New Roman" panose="02020603050405020304" pitchFamily="2" charset="0"/>
                <a:ea typeface="+mn-ea"/>
                <a:cs typeface="+mn-cs"/>
              </a:rPr>
              <a:t>		  'F':'foo'})</a:t>
            </a:r>
            <a:endParaRPr lang="zh-CN" altLang="en-US" sz="18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    A          B    C  D      E    F</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0  65 2013-01-01  1.0  3   test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1  18 2013-01-02  2.0  3  train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2  24 2013-01-03  3.0  3   test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3  32 2013-01-04  4.0  3  train  foo</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763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&gt;&gt;&gt; x.repeat(3)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元素重复，返回新数组</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array([0, 0, 0, 1, 1, 1, 2, 2, 2, 8, 8, 8, 4, 4, 4, 5, 5, 5, 6, 6, 6, 7, 7, 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x.put(0, 9)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修改指定位置上的元素值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array([9, 1, 2, 8, 4, 5, 6, 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 = np.array([[1,2,3], [4,5,6], [7,8,9]])</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x[0, 2] = 4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修改第</a:t>
            </a:r>
            <a:r>
              <a:rPr lang="en-US" altLang="zh-CN" sz="1800" kern="1200" baseline="0">
                <a:latin typeface="Consolas" panose="020B0609020204030204" charset="0"/>
                <a:ea typeface="+mn-ea"/>
                <a:cs typeface="+mn-cs"/>
              </a:rPr>
              <a:t>0</a:t>
            </a:r>
            <a:r>
              <a:rPr lang="zh-CN" altLang="en-US" sz="1800" kern="1200" baseline="0">
                <a:latin typeface="Consolas" panose="020B0609020204030204" charset="0"/>
                <a:ea typeface="+mn-ea"/>
                <a:cs typeface="+mn-cs"/>
              </a:rPr>
              <a:t>行第</a:t>
            </a:r>
            <a:r>
              <a:rPr lang="en-US" altLang="zh-CN" sz="1800" kern="1200" baseline="0">
                <a:latin typeface="Consolas" panose="020B0609020204030204" charset="0"/>
                <a:ea typeface="+mn-ea"/>
                <a:cs typeface="+mn-cs"/>
              </a:rPr>
              <a:t>2</a:t>
            </a:r>
            <a:r>
              <a:rPr lang="zh-CN" altLang="en-US" sz="1800" kern="1200" baseline="0">
                <a:latin typeface="Consolas" panose="020B0609020204030204" charset="0"/>
                <a:ea typeface="+mn-ea"/>
                <a:cs typeface="+mn-cs"/>
              </a:rPr>
              <a:t>列的元素值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x[1:, 1:] = 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同时修改多个值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array([[1, 2,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[4, 1, 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[7, 1, 1]])</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55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内容占位符 2"/>
          <p:cNvSpPr>
            <a:spLocks noGrp="1"/>
          </p:cNvSpPr>
          <p:nvPr>
            <p:ph sz="half" idx="2"/>
          </p:nvPr>
        </p:nvSpPr>
        <p:spPr/>
        <p:txBody>
          <a:bodyPr anchor="t"/>
          <a:p>
            <a:pPr marL="0" indent="0" defTabSz="914400">
              <a:spcBef>
                <a:spcPts val="600"/>
              </a:spcBef>
              <a:buNone/>
            </a:pPr>
            <a:r>
              <a:rPr lang="zh-CN" altLang="en-US" sz="1600" kern="1200" baseline="0">
                <a:latin typeface="Times New Roman" panose="02020603050405020304" pitchFamily="2" charset="0"/>
                <a:ea typeface="+mn-ea"/>
                <a:cs typeface="+mn-cs"/>
              </a:rPr>
              <a:t>&gt;&gt;&gt; df = pd.DataFrame({'A':np.random.randint(1, 100</a:t>
            </a:r>
            <a:r>
              <a:rPr lang="en-US" altLang="zh-CN" sz="1600" kern="1200" baseline="0">
                <a:latin typeface="Times New Roman" panose="02020603050405020304" pitchFamily="2" charset="0"/>
                <a:ea typeface="+mn-ea"/>
                <a:cs typeface="+mn-cs"/>
              </a:rPr>
              <a:t>, 4</a:t>
            </a:r>
            <a:r>
              <a:rPr lang="zh-CN" altLang="en-US" sz="1600" kern="1200" baseline="0">
                <a:latin typeface="Times New Roman" panose="02020603050405020304" pitchFamily="2" charset="0"/>
                <a:ea typeface="+mn-ea"/>
                <a:cs typeface="+mn-cs"/>
              </a:rPr>
              <a:t>),</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'B':pd.date_range(start='20130101', periods=4, freq='D'),</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'C':pd.Series([1, 2, 3, 4],</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index=['zhang', 'li', 'zhou', 'wang'],dtype='float32'),</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'D':np.array([3] * 4,dtype='int32'),</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'E':pd.Categorical(["test","train","test","train"]),</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		     'F':'foo'})</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latin typeface="Times New Roman" panose="02020603050405020304" pitchFamily="2" charset="0"/>
                <a:ea typeface="+mn-ea"/>
                <a:cs typeface="+mn-cs"/>
              </a:rPr>
              <a:t>&gt;&gt;&gt; df</a:t>
            </a:r>
            <a:endParaRPr lang="zh-CN" altLang="en-US" sz="1600" kern="1200" baseline="0">
              <a:latin typeface="Times New Roman" panose="02020603050405020304" pitchFamily="2"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        A          B    C  D      E    F</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zhang  20 2013-01-01  1.0  3   test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li     26 2013-01-02  2.0  3  train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zhou   63 2013-01-03  3.0  3   test  foo</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wang   69 2013-01-04  4.0  3  train  foo</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endParaRPr lang="zh-CN" altLang="en-US" sz="1600" kern="1200" baseline="0">
              <a:latin typeface="Times New Roman" panose="02020603050405020304" pitchFamily="2"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9865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17.4  数据分析模块pandas</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199682"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（3）二维数据查看</a:t>
            </a:r>
            <a:endParaRPr lang="zh-CN" altLang="en-US" sz="2400" kern="1200" baseline="0">
              <a:latin typeface="+mn-lt"/>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df.head()        # 默认显示前5行</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df.head(3)       # 查看前3行</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df.tail(2)       # 查看最后2行</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00706"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（4）查看二维数据的索引、列名和数据</a:t>
            </a:r>
            <a:endParaRPr lang="zh-CN" altLang="en-US" sz="2400" kern="1200" baseline="0">
              <a:latin typeface="+mn-lt"/>
              <a:ea typeface="+mn-ea"/>
              <a:cs typeface="+mn-cs"/>
            </a:endParaRPr>
          </a:p>
          <a:p>
            <a:pPr marL="0" indent="0" defTabSz="914400">
              <a:buNone/>
            </a:pPr>
            <a:endParaRPr lang="zh-CN" altLang="en-US" sz="1800" kern="1200" baseline="0">
              <a:latin typeface="+mn-lt"/>
              <a:ea typeface="+mn-ea"/>
              <a:cs typeface="+mn-cs"/>
            </a:endParaRPr>
          </a:p>
          <a:p>
            <a:pPr marL="0" indent="0" defTabSz="914400">
              <a:buNone/>
            </a:pPr>
            <a:r>
              <a:rPr lang="zh-CN" altLang="en-US" sz="1600" kern="1200" baseline="0">
                <a:latin typeface="Consolas" panose="020B0609020204030204" charset="0"/>
                <a:ea typeface="+mn-ea"/>
                <a:cs typeface="+mn-cs"/>
              </a:rPr>
              <a:t>&gt;&gt;&gt; df.index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Index(['zhang', 'li', 'zhou', 'wang'], dtype='object')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df.columns</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Index(['A', 'B', 'C', 'D', 'E', 'F'], dtype='object')</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df.values</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array([[20, Timestamp('2013-01-01 00:00:00'), 1.0, 3, 'test', 'foo'],</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[26, Timestamp('2013-01-02 00:00:00'), 2.0, 3, 'train', 'foo'],</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[63, Timestamp('2013-01-03 00:00:00'), 3.0, 3, 'test', 'foo'],</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[69, Timestamp('2013-01-04 00:00:00'), 4.0, 3, 'train', 'foo']], dtype=object)</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17.4  数据分析模块pandas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01730"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sym typeface="宋体" panose="02010600030101010101" pitchFamily="2" charset="-122"/>
              </a:rPr>
              <a:t>（5）查看数据的统计信息</a:t>
            </a:r>
            <a:endParaRPr lang="zh-CN" altLang="en-US" sz="2400" kern="1200" baseline="0">
              <a:latin typeface="+mn-lt"/>
              <a:ea typeface="+mn-ea"/>
              <a:cs typeface="+mn-cs"/>
              <a:sym typeface="宋体" panose="02010600030101010101" pitchFamily="2" charset="-122"/>
            </a:endParaRPr>
          </a:p>
          <a:p>
            <a:pPr marL="0" indent="0" defTabSz="914400">
              <a:buNone/>
            </a:pPr>
            <a:endParaRPr lang="zh-CN" altLang="en-US" sz="1800" kern="1200" baseline="0">
              <a:latin typeface="+mn-lt"/>
              <a:ea typeface="+mn-ea"/>
              <a:cs typeface="+mn-cs"/>
              <a:sym typeface="宋体" panose="02010600030101010101" pitchFamily="2" charset="-122"/>
            </a:endParaRPr>
          </a:p>
          <a:p>
            <a:pPr marL="0" indent="0" defTabSz="914400">
              <a:buNone/>
            </a:pPr>
            <a:r>
              <a:rPr lang="zh-CN" altLang="en-US" sz="1800" kern="1200" baseline="0">
                <a:latin typeface="Consolas" panose="020B0609020204030204" charset="0"/>
                <a:ea typeface="+mn-ea"/>
                <a:cs typeface="+mn-cs"/>
                <a:sym typeface="宋体" panose="02010600030101010101" pitchFamily="2" charset="-122"/>
              </a:rPr>
              <a:t>&gt;&gt;&gt; df.describe()   # 平均值、标准差、最小值、最大值等信息</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rPr>
              <a:t>               A         C    D</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count   4.000000  4.000000  4.0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mean   44.500000  2.500000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std    25.066578  1.290994  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min    20.000000  1.000000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25%    24.500000  1.750000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44.500000  2.500000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75%    64.500000  3.250000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max    69.000000  4.000000  3.0</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02754"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sym typeface="宋体" panose="02010600030101010101" pitchFamily="2" charset="-122"/>
              </a:rPr>
              <a:t>（6）二维数据转置</a:t>
            </a:r>
            <a:endParaRPr lang="zh-CN" altLang="en-US" sz="2400" kern="1200" baseline="0">
              <a:latin typeface="+mn-lt"/>
              <a:ea typeface="+mn-ea"/>
              <a:cs typeface="+mn-cs"/>
              <a:sym typeface="宋体" panose="02010600030101010101" pitchFamily="2" charset="-122"/>
            </a:endParaRPr>
          </a:p>
          <a:p>
            <a:pPr marL="0" indent="0" defTabSz="914400">
              <a:buNone/>
            </a:pPr>
            <a:r>
              <a:rPr lang="zh-CN" altLang="en-US" sz="1600" kern="1200" baseline="0">
                <a:latin typeface="Consolas" panose="020B0609020204030204" charset="0"/>
                <a:ea typeface="+mn-ea"/>
                <a:cs typeface="+mn-cs"/>
                <a:sym typeface="宋体" panose="02010600030101010101" pitchFamily="2" charset="-122"/>
              </a:rPr>
              <a:t>&gt;&gt;&gt; df.T</a:t>
            </a:r>
            <a:endParaRPr lang="zh-CN" altLang="en-US" sz="1600" kern="1200" baseline="0">
              <a:latin typeface="Consolas" panose="020B0609020204030204" charset="0"/>
              <a:ea typeface="+mn-ea"/>
              <a:cs typeface="+mn-cs"/>
              <a:sym typeface="宋体" panose="02010600030101010101" pitchFamily="2" charset="-122"/>
            </a:endParaRPr>
          </a:p>
          <a:p>
            <a:pPr marL="0" indent="0" defTabSz="914400">
              <a:buNone/>
            </a:pPr>
            <a:r>
              <a:rPr lang="zh-CN" altLang="en-US" sz="1600" kern="1200" baseline="0">
                <a:solidFill>
                  <a:srgbClr val="00B0F0"/>
                </a:solidFill>
                <a:latin typeface="Consolas" panose="020B0609020204030204" charset="0"/>
                <a:ea typeface="+mn-ea"/>
                <a:cs typeface="+mn-cs"/>
              </a:rPr>
              <a:t>                 zhang                   li                 zhou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                   20                   26                   63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B  2013-01-01 00:00:00  2013-01-02 00:00:00  2013-01-03 00:00:00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C                    1                    2                    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D                    3                    3                    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E                 test                train                 test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F                  foo                  foo                  foo   </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wang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                   69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B  2013-01-04 00:00:00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C                    4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D                    3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E                train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F                  foo  </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03778"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（7）排序</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df.sort_index(axis=0, ascending=False)     # 对轴进行排序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df.sort_index(axis=0, ascending=True)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mn-lt"/>
              <a:ea typeface="+mn-ea"/>
              <a:cs typeface="+mn-c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df.sort_index(axis=1, ascending=False)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F      E  D    C          B   A</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foo   test  3  1.0 2013-01-01  20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foo  train  3  2.0 2013-01-02  26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foo   test  3  3.0 2013-01-03  63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foo  train  3  4.0 2013-01-04  69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df.sort_values(by='A')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对数据进行排序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也可以使用</a:t>
            </a:r>
            <a:r>
              <a:rPr lang="en-US" altLang="zh-CN" sz="1800" kern="1200" baseline="0">
                <a:latin typeface="Consolas" panose="020B0609020204030204" charset="0"/>
                <a:ea typeface="+mn-ea"/>
                <a:cs typeface="+mn-cs"/>
              </a:rPr>
              <a:t>by=['A','B']</a:t>
            </a:r>
            <a:r>
              <a:rPr lang="zh-CN" altLang="en-US" sz="1800" kern="1200" baseline="0">
                <a:latin typeface="Consolas" panose="020B0609020204030204" charset="0"/>
                <a:ea typeface="+mn-ea"/>
                <a:cs typeface="+mn-cs"/>
              </a:rPr>
              <a:t>按多列进行排序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0480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sampler = np.random.permutation(len(df.index))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随机排列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sampler</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 2, 3,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df.take(sampler)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随机排序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0582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06850"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（8）数据选择</a:t>
            </a:r>
            <a:endParaRPr lang="zh-CN" altLang="en-US" sz="2400" kern="1200" baseline="0">
              <a:latin typeface="+mn-lt"/>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df['A']                                     # 选择列</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li       26</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zhou     63</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wang     69</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Name: A, dtype: int32</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a:t>
            </a:r>
            <a:r>
              <a:rPr lang="en-US" altLang="zh-CN" sz="1800" kern="1200" baseline="0">
                <a:latin typeface="Consolas" panose="020B0609020204030204" charset="0"/>
                <a:ea typeface="+mn-ea"/>
                <a:cs typeface="+mn-cs"/>
              </a:rPr>
              <a:t>69</a:t>
            </a:r>
            <a:r>
              <a:rPr lang="zh-CN" altLang="en-US" sz="1800" kern="1200" baseline="0">
                <a:latin typeface="Consolas" panose="020B0609020204030204" charset="0"/>
                <a:ea typeface="+mn-ea"/>
                <a:cs typeface="+mn-cs"/>
              </a:rPr>
              <a:t> in df['A']</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False</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a:t>
            </a:r>
            <a:r>
              <a:rPr lang="en-US" altLang="zh-CN" sz="1800" kern="1200" baseline="0">
                <a:latin typeface="Consolas" panose="020B0609020204030204" charset="0"/>
                <a:ea typeface="+mn-ea"/>
                <a:cs typeface="+mn-cs"/>
              </a:rPr>
              <a:t>69</a:t>
            </a:r>
            <a:r>
              <a:rPr lang="zh-CN" altLang="en-US" sz="1800" kern="1200" baseline="0">
                <a:latin typeface="Consolas" panose="020B0609020204030204" charset="0"/>
                <a:ea typeface="+mn-ea"/>
                <a:cs typeface="+mn-cs"/>
              </a:rPr>
              <a:t> in df['A'].values</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True</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endParaRPr lang="zh-CN" altLang="en-US" sz="1800" kern="1200" baseline="0">
              <a:latin typeface="+mn-lt"/>
              <a:ea typeface="+mn-ea"/>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Consolas" panose="020B0609020204030204" charset="0"/>
                <a:ea typeface="+mn-ea"/>
                <a:cs typeface="+mn-cs"/>
              </a:rPr>
              <a:t>&gt;&gt;&gt; df[0:2]                             # 使用切片选择多行</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df.loc[:, ['A', 'C']]               # 选择多列</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        A    C</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  1.0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li     26  2.0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zhou   63  3.0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wang   69  4.0</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0787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614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6146" name="文本占位符 6146"/>
          <p:cNvSpPr>
            <a:spLocks noGrp="1"/>
          </p:cNvSpPr>
          <p:nvPr>
            <p:ph sz="half" idx="2"/>
          </p:nvPr>
        </p:nvSpPr>
        <p:spPr/>
        <p:txBody>
          <a:bodyPr anchor="t"/>
          <a:p>
            <a:pPr defTabSz="914400">
              <a:lnSpc>
                <a:spcPct val="150000"/>
              </a:lnSpc>
              <a:spcBef>
                <a:spcPct val="0"/>
              </a:spcBef>
            </a:pPr>
            <a:r>
              <a:rPr lang="zh-CN" altLang="en-US" sz="2400" kern="1200" baseline="0" dirty="0">
                <a:latin typeface="+mn-lt"/>
                <a:ea typeface="+mn-ea"/>
                <a:cs typeface="+mn-cs"/>
              </a:rPr>
              <a:t>用于数据分析、科学计算与可视化的扩展模块主要有：</a:t>
            </a:r>
            <a:r>
              <a:rPr lang="en-US" altLang="zh-CN" sz="2400" b="1" kern="1200" baseline="0" dirty="0">
                <a:latin typeface="+mn-lt"/>
                <a:ea typeface="+mn-ea"/>
                <a:cs typeface="+mn-cs"/>
              </a:rPr>
              <a:t>statistics</a:t>
            </a:r>
            <a:r>
              <a:rPr lang="zh-CN" altLang="en-US" sz="2400" kern="1200" baseline="0" dirty="0">
                <a:latin typeface="+mn-lt"/>
                <a:ea typeface="+mn-ea"/>
                <a:cs typeface="+mn-cs"/>
              </a:rPr>
              <a:t>、</a:t>
            </a:r>
            <a:r>
              <a:rPr lang="en-US" altLang="zh-CN" sz="2400" b="1" kern="1200" baseline="0" dirty="0">
                <a:latin typeface="+mn-lt"/>
                <a:ea typeface="+mn-ea"/>
                <a:cs typeface="+mn-cs"/>
              </a:rPr>
              <a:t>numpy</a:t>
            </a:r>
            <a:r>
              <a:rPr lang="zh-CN" altLang="en-US" sz="2400" kern="1200" baseline="0" dirty="0">
                <a:latin typeface="+mn-lt"/>
                <a:ea typeface="+mn-ea"/>
                <a:cs typeface="+mn-cs"/>
              </a:rPr>
              <a:t>、</a:t>
            </a:r>
            <a:r>
              <a:rPr lang="en-US" altLang="zh-CN" sz="2400" b="1" kern="1200" baseline="0" dirty="0">
                <a:latin typeface="+mn-lt"/>
                <a:ea typeface="+mn-ea"/>
                <a:cs typeface="+mn-cs"/>
              </a:rPr>
              <a:t>scipy</a:t>
            </a:r>
            <a:r>
              <a:rPr lang="zh-CN" altLang="en-US" sz="2400" kern="1200" baseline="0" dirty="0">
                <a:latin typeface="+mn-lt"/>
                <a:ea typeface="+mn-ea"/>
                <a:cs typeface="+mn-cs"/>
              </a:rPr>
              <a:t>、</a:t>
            </a:r>
            <a:r>
              <a:rPr lang="en-US" altLang="zh-CN" sz="2400" b="1" kern="1200" baseline="0" dirty="0">
                <a:latin typeface="+mn-lt"/>
                <a:ea typeface="+mn-ea"/>
                <a:cs typeface="+mn-cs"/>
              </a:rPr>
              <a:t>pandas</a:t>
            </a:r>
            <a:r>
              <a:rPr lang="zh-CN" altLang="en-US" sz="2400" kern="1200" baseline="0" dirty="0">
                <a:latin typeface="+mn-lt"/>
                <a:ea typeface="+mn-ea"/>
                <a:cs typeface="+mn-cs"/>
              </a:rPr>
              <a:t>、</a:t>
            </a:r>
            <a:r>
              <a:rPr lang="en-US" altLang="zh-CN" sz="2400" kern="1200" baseline="0" dirty="0">
                <a:latin typeface="+mn-lt"/>
                <a:ea typeface="+mn-ea"/>
                <a:cs typeface="+mn-cs"/>
              </a:rPr>
              <a:t>SymPy</a:t>
            </a:r>
            <a:r>
              <a:rPr lang="zh-CN" altLang="en-US" sz="2400" kern="1200" baseline="0" dirty="0">
                <a:latin typeface="+mn-lt"/>
                <a:ea typeface="+mn-ea"/>
                <a:cs typeface="+mn-cs"/>
              </a:rPr>
              <a:t>、</a:t>
            </a:r>
            <a:r>
              <a:rPr lang="en-US" altLang="zh-CN" sz="2400" b="1" kern="1200" baseline="0" dirty="0">
                <a:latin typeface="+mn-lt"/>
                <a:ea typeface="+mn-ea"/>
                <a:cs typeface="+mn-cs"/>
              </a:rPr>
              <a:t>matplotlib</a:t>
            </a:r>
            <a:r>
              <a:rPr lang="zh-CN" altLang="en-US" sz="2400" kern="1200" baseline="0" dirty="0">
                <a:latin typeface="+mn-lt"/>
                <a:ea typeface="+mn-ea"/>
                <a:cs typeface="+mn-cs"/>
              </a:rPr>
              <a:t>、</a:t>
            </a:r>
            <a:r>
              <a:rPr lang="en-US" altLang="zh-CN" sz="2400" kern="1200" baseline="0" dirty="0">
                <a:latin typeface="+mn-lt"/>
                <a:ea typeface="+mn-ea"/>
                <a:cs typeface="+mn-cs"/>
              </a:rPr>
              <a:t>Traits</a:t>
            </a:r>
            <a:r>
              <a:rPr lang="zh-CN" altLang="en-US" sz="2400" kern="1200" baseline="0" dirty="0">
                <a:latin typeface="+mn-lt"/>
                <a:ea typeface="+mn-ea"/>
                <a:cs typeface="+mn-cs"/>
              </a:rPr>
              <a:t>、</a:t>
            </a:r>
            <a:r>
              <a:rPr lang="en-US" altLang="zh-CN" sz="2400" kern="1200" baseline="0" dirty="0">
                <a:latin typeface="+mn-lt"/>
                <a:ea typeface="+mn-ea"/>
                <a:cs typeface="+mn-cs"/>
              </a:rPr>
              <a:t>TraitsUI</a:t>
            </a:r>
            <a:r>
              <a:rPr lang="zh-CN" altLang="en-US" sz="2400" kern="1200" baseline="0" dirty="0">
                <a:latin typeface="+mn-lt"/>
                <a:ea typeface="+mn-ea"/>
                <a:cs typeface="+mn-cs"/>
              </a:rPr>
              <a:t>、</a:t>
            </a:r>
            <a:r>
              <a:rPr lang="en-US" altLang="zh-CN" sz="2400" kern="1200" baseline="0" dirty="0">
                <a:latin typeface="+mn-lt"/>
                <a:ea typeface="+mn-ea"/>
                <a:cs typeface="+mn-cs"/>
              </a:rPr>
              <a:t>Chaco</a:t>
            </a:r>
            <a:r>
              <a:rPr lang="zh-CN" altLang="en-US" sz="2400" kern="1200" baseline="0" dirty="0">
                <a:latin typeface="+mn-lt"/>
                <a:ea typeface="+mn-ea"/>
                <a:cs typeface="+mn-cs"/>
              </a:rPr>
              <a:t>、</a:t>
            </a:r>
            <a:r>
              <a:rPr lang="en-US" altLang="zh-CN" sz="2400" kern="1200" baseline="0" dirty="0">
                <a:latin typeface="+mn-lt"/>
                <a:ea typeface="+mn-ea"/>
                <a:cs typeface="+mn-cs"/>
              </a:rPr>
              <a:t>TVTK</a:t>
            </a:r>
            <a:r>
              <a:rPr lang="zh-CN" altLang="en-US" sz="2400" kern="1200" baseline="0" dirty="0">
                <a:latin typeface="+mn-lt"/>
                <a:ea typeface="+mn-ea"/>
                <a:cs typeface="+mn-cs"/>
              </a:rPr>
              <a:t>、</a:t>
            </a:r>
            <a:r>
              <a:rPr lang="en-US" altLang="zh-CN" sz="2400" kern="1200" baseline="0" dirty="0">
                <a:latin typeface="+mn-lt"/>
                <a:ea typeface="+mn-ea"/>
                <a:cs typeface="+mn-cs"/>
              </a:rPr>
              <a:t>Mayavi</a:t>
            </a:r>
            <a:r>
              <a:rPr lang="zh-CN" altLang="en-US" sz="2400" kern="1200" baseline="0" dirty="0">
                <a:latin typeface="+mn-lt"/>
                <a:ea typeface="+mn-ea"/>
                <a:cs typeface="+mn-cs"/>
              </a:rPr>
              <a:t>、</a:t>
            </a:r>
            <a:r>
              <a:rPr lang="en-US" altLang="zh-CN" sz="2400" kern="1200" baseline="0" dirty="0">
                <a:latin typeface="+mn-lt"/>
                <a:ea typeface="+mn-ea"/>
                <a:cs typeface="+mn-cs"/>
              </a:rPr>
              <a:t>VPython</a:t>
            </a:r>
            <a:r>
              <a:rPr lang="zh-CN" altLang="en-US" sz="2400" kern="1200" baseline="0" dirty="0">
                <a:latin typeface="+mn-lt"/>
                <a:ea typeface="+mn-ea"/>
                <a:cs typeface="+mn-cs"/>
              </a:rPr>
              <a:t>、</a:t>
            </a:r>
            <a:r>
              <a:rPr lang="en-US" altLang="zh-CN" sz="2400" kern="1200" baseline="0" dirty="0">
                <a:latin typeface="+mn-lt"/>
                <a:ea typeface="+mn-ea"/>
                <a:cs typeface="+mn-cs"/>
              </a:rPr>
              <a:t>OpenCV</a:t>
            </a:r>
            <a:r>
              <a:rPr lang="zh-CN" altLang="en-US" sz="2400" kern="1200" baseline="0" dirty="0">
                <a:latin typeface="+mn-lt"/>
                <a:ea typeface="+mn-ea"/>
                <a:cs typeface="+mn-cs"/>
              </a:rPr>
              <a:t>。</a:t>
            </a:r>
            <a:endParaRPr lang="en-US" altLang="zh-CN" sz="2400" kern="1200" baseline="0" dirty="0">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x[1:, 1:] = [1,2]</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 2,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[4, 1,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[7, 1,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x[1:, 1:] = [[1,2],[3,4]]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 2,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[4, 1,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[7, 3,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57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Consolas" panose="020B0609020204030204" charset="0"/>
                <a:ea typeface="+mn-ea"/>
                <a:cs typeface="+mn-cs"/>
                <a:sym typeface="宋体" panose="02010600030101010101" pitchFamily="2" charset="-122"/>
              </a:rPr>
              <a:t>&gt;&gt;&gt; df.loc[['zhang', 'zhou'], ['A', 'D', 'E']]</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lnSpc>
                <a:spcPct val="150000"/>
              </a:lnSpc>
              <a:spcBef>
                <a:spcPct val="0"/>
              </a:spcBef>
              <a:buNone/>
            </a:pPr>
            <a:r>
              <a:rPr lang="zh-CN" altLang="en-US" sz="1800" kern="1200" baseline="0">
                <a:latin typeface="Consolas" panose="020B0609020204030204" charset="0"/>
                <a:ea typeface="+mn-ea"/>
                <a:cs typeface="+mn-cs"/>
                <a:sym typeface="宋体" panose="02010600030101010101" pitchFamily="2" charset="-122"/>
              </a:rPr>
              <a:t>                                    # 同时指定多行与多列进行选择</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        A  D     E</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  3  test</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zhou   63  3  test</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df.loc['zhang', ['A', 'D', 'E']]</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A      20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D       3</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E    test</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Name: zhang, dtype: object</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0889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09922"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&gt;&gt;&gt; df.at['zhang', 'A']          # 查询指定行、列位置的数据值</a:t>
            </a:r>
            <a:endParaRPr lang="zh-CN" altLang="en-US" sz="1800" kern="1200" baseline="0">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20</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df.at['zhang', 'D']</a:t>
            </a:r>
            <a:endParaRPr lang="zh-CN" altLang="en-US" sz="1800" kern="1200" baseline="0">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3</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df.iloc[3]                   # 查询第3行数据</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                     69</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B    2013-01-04 00:00:00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C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D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E                  train</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F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Name: wang, dtype: object</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Consolas" panose="020B0609020204030204" charset="0"/>
                <a:ea typeface="+mn-ea"/>
                <a:cs typeface="+mn-cs"/>
              </a:rPr>
              <a:t>&gt;&gt;&gt; df.iloc[0:3, 0:4]                    # 查询前3行、前4列数据</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        A          B    C  D</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 2013-01-01  1.0  3</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li     26 2013-01-02  2.0  3</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zhou   63 2013-01-03  3.0  3</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df.iloc[[0, 2, 3], [0, 4]]          # 查询指定的多行、多列数据</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        A      E</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zhang  20   test</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zhou   63   test</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wang   69  train</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094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sym typeface="宋体" panose="02010600030101010101" pitchFamily="2" charset="-122"/>
              </a:rPr>
              <a:t>&gt;&gt;&gt; df.iloc[0,1]                   # 查询第</a:t>
            </a:r>
            <a:r>
              <a:rPr lang="en-US" altLang="zh-CN" sz="1800" kern="1200" baseline="0">
                <a:latin typeface="Consolas" panose="020B0609020204030204" charset="0"/>
                <a:ea typeface="+mn-ea"/>
                <a:cs typeface="+mn-cs"/>
                <a:sym typeface="宋体" panose="02010600030101010101" pitchFamily="2" charset="-122"/>
              </a:rPr>
              <a:t>0</a:t>
            </a:r>
            <a:r>
              <a:rPr lang="zh-CN" altLang="en-US" sz="1800" kern="1200" baseline="0">
                <a:latin typeface="Consolas" panose="020B0609020204030204" charset="0"/>
                <a:ea typeface="+mn-ea"/>
                <a:cs typeface="+mn-cs"/>
                <a:sym typeface="宋体" panose="02010600030101010101" pitchFamily="2" charset="-122"/>
              </a:rPr>
              <a:t>行第</a:t>
            </a:r>
            <a:r>
              <a:rPr lang="en-US" altLang="zh-CN" sz="1800" kern="1200" baseline="0">
                <a:latin typeface="Consolas" panose="020B0609020204030204" charset="0"/>
                <a:ea typeface="+mn-ea"/>
                <a:cs typeface="+mn-cs"/>
                <a:sym typeface="宋体" panose="02010600030101010101" pitchFamily="2" charset="-122"/>
              </a:rPr>
              <a:t>1</a:t>
            </a:r>
            <a:r>
              <a:rPr lang="zh-CN" altLang="en-US" sz="1800" kern="1200" baseline="0">
                <a:latin typeface="Consolas" panose="020B0609020204030204" charset="0"/>
                <a:ea typeface="+mn-ea"/>
                <a:cs typeface="+mn-cs"/>
                <a:sym typeface="宋体" panose="02010600030101010101" pitchFamily="2" charset="-122"/>
              </a:rPr>
              <a:t>列位置的数据值</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Timestamp('2013-01-01 00:00:00')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sym typeface="宋体" panose="02010600030101010101" pitchFamily="2" charset="-122"/>
              </a:rPr>
              <a:t>&gt;&gt;&gt; df.iloc[2,2]                   # 查询第</a:t>
            </a:r>
            <a:r>
              <a:rPr lang="en-US" altLang="zh-CN" sz="1800" kern="1200" baseline="0">
                <a:latin typeface="Consolas" panose="020B0609020204030204" charset="0"/>
                <a:ea typeface="+mn-ea"/>
                <a:cs typeface="+mn-cs"/>
                <a:sym typeface="宋体" panose="02010600030101010101" pitchFamily="2" charset="-122"/>
              </a:rPr>
              <a:t>2</a:t>
            </a:r>
            <a:r>
              <a:rPr lang="zh-CN" altLang="en-US" sz="1800" kern="1200" baseline="0">
                <a:latin typeface="Consolas" panose="020B0609020204030204" charset="0"/>
                <a:ea typeface="+mn-ea"/>
                <a:cs typeface="+mn-cs"/>
                <a:sym typeface="宋体" panose="02010600030101010101" pitchFamily="2" charset="-122"/>
              </a:rPr>
              <a:t>行第</a:t>
            </a:r>
            <a:r>
              <a:rPr lang="en-US" altLang="zh-CN" sz="1800" kern="1200" baseline="0">
                <a:latin typeface="Consolas" panose="020B0609020204030204" charset="0"/>
                <a:ea typeface="+mn-ea"/>
                <a:cs typeface="+mn-cs"/>
                <a:sym typeface="宋体" panose="02010600030101010101" pitchFamily="2" charset="-122"/>
              </a:rPr>
              <a:t>2</a:t>
            </a:r>
            <a:r>
              <a:rPr lang="zh-CN" altLang="en-US" sz="1800" kern="1200" baseline="0">
                <a:latin typeface="Consolas" panose="020B0609020204030204" charset="0"/>
                <a:ea typeface="+mn-ea"/>
                <a:cs typeface="+mn-cs"/>
                <a:sym typeface="宋体" panose="02010600030101010101" pitchFamily="2" charset="-122"/>
              </a:rPr>
              <a:t>列位置的数据值</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sym typeface="宋体" panose="02010600030101010101" pitchFamily="2" charset="-122"/>
              </a:rPr>
              <a:t>&gt;&gt;&gt; df[df.A&gt;50]                    # 按给定条件进行查询</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df[df['E']=='test']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按给定条件进行查询</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df[df['A'].isin([20,69])]</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zhang  20 2013-01-01  1.0  3   test  foo</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197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df.nlargest(3, ['C'])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返回指定列最大的前</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行</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df.nlargest(3, ['A'])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3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3  train  foo</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299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内容占位符 2"/>
          <p:cNvSpPr>
            <a:spLocks noGrp="1"/>
          </p:cNvSpPr>
          <p:nvPr>
            <p:ph sz="half" idx="2"/>
          </p:nvPr>
        </p:nvSpPr>
        <p:spPr/>
        <p:txBody>
          <a:bodyPr anchor="t"/>
          <a:p>
            <a:pPr marL="0" indent="0" defTabSz="914400">
              <a:spcBef>
                <a:spcPct val="0"/>
              </a:spcBef>
              <a:buNone/>
            </a:pPr>
            <a:r>
              <a:rPr lang="zh-CN" altLang="en-US" sz="1600" kern="1200" baseline="0">
                <a:latin typeface="Consolas" panose="020B0609020204030204" charset="0"/>
                <a:ea typeface="+mn-ea"/>
                <a:cs typeface="+mn-cs"/>
              </a:rPr>
              <a:t>&gt;&gt;&gt; df1 = pd.DataFrame({'a':range(5),'b':range(50,55),'c':range(60,65)})</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df2 = pd.DataFrame({'a':range(3,8), 'd':range(30,35)})</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接下来的</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页</a:t>
            </a:r>
            <a:r>
              <a:rPr lang="en-US" altLang="zh-CN" sz="1600" kern="1200" baseline="0">
                <a:latin typeface="Consolas" panose="020B0609020204030204" charset="0"/>
                <a:ea typeface="+mn-ea"/>
                <a:cs typeface="+mn-cs"/>
              </a:rPr>
              <a:t>PPT</a:t>
            </a:r>
            <a:r>
              <a:rPr lang="zh-CN" altLang="en-US" sz="1600" kern="1200" baseline="0">
                <a:latin typeface="Consolas" panose="020B0609020204030204" charset="0"/>
                <a:ea typeface="+mn-ea"/>
                <a:cs typeface="+mn-cs"/>
              </a:rPr>
              <a:t>演示如何计算某列的差集</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df1</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0  0  50  60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1  1  51  61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2  2  52  62</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3  3  53  63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4  4  54  64</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df2</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0  3  30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1  4  31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2  5  32</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3  6  33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4  7  34</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40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 = pd.merge(df1, df2, how='left', on='a')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左连接</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a:t>
            </a:r>
            <a:r>
              <a:rPr lang="en-US" altLang="zh-CN" sz="1800" kern="1200" baseline="0">
                <a:latin typeface="Consolas" panose="020B0609020204030204" charset="0"/>
                <a:ea typeface="+mn-ea"/>
                <a:cs typeface="+mn-cs"/>
              </a:rPr>
              <a:t>3</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0  50  60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1  51  61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2  52  62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3  3  53  63  30.0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4  4  54  64  31.0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50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内容占位符 2"/>
          <p:cNvSpPr>
            <a:spLocks noGrp="1"/>
          </p:cNvSpPr>
          <p:nvPr>
            <p:ph sz="half" idx="2"/>
          </p:nvPr>
        </p:nvSpPr>
        <p:spPr/>
        <p:txBody>
          <a:bodyPr anchor="t"/>
          <a:p>
            <a:pPr marL="0" indent="0" defTabSz="914400">
              <a:spcBef>
                <a:spcPct val="0"/>
              </a:spcBef>
              <a:buNone/>
            </a:pPr>
            <a:r>
              <a:rPr lang="zh-CN" altLang="en-US" sz="1600" kern="1200" baseline="0">
                <a:latin typeface="Consolas" panose="020B0609020204030204" charset="0"/>
                <a:ea typeface="+mn-ea"/>
                <a:cs typeface="+mn-cs"/>
              </a:rPr>
              <a:t>&gt;&gt;&gt; columns = df1.columns</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columns</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Index(['a', 'b', 'c'], dtype='object')</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col =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.columns[columns.size]</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col</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 =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[df[col].isnull()]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过滤，只保留</a:t>
            </a:r>
            <a:r>
              <a:rPr lang="en-US" altLang="zh-CN" sz="1600" kern="1200" baseline="0">
                <a:latin typeface="Consolas" panose="020B0609020204030204" charset="0"/>
                <a:ea typeface="+mn-ea"/>
                <a:cs typeface="+mn-cs"/>
              </a:rPr>
              <a:t>d</a:t>
            </a:r>
            <a:r>
              <a:rPr lang="zh-CN" altLang="en-US" sz="1600" kern="1200" baseline="0">
                <a:latin typeface="Consolas" panose="020B0609020204030204" charset="0"/>
                <a:ea typeface="+mn-ea"/>
                <a:cs typeface="+mn-cs"/>
              </a:rPr>
              <a:t>列为</a:t>
            </a:r>
            <a:r>
              <a:rPr lang="en-US" altLang="zh-CN" sz="1600" kern="1200" baseline="0">
                <a:latin typeface="Consolas" panose="020B0609020204030204" charset="0"/>
                <a:ea typeface="+mn-ea"/>
                <a:cs typeface="+mn-cs"/>
              </a:rPr>
              <a:t>NaN</a:t>
            </a:r>
            <a:r>
              <a:rPr lang="zh-CN" altLang="en-US" sz="1600" kern="1200" baseline="0">
                <a:latin typeface="Consolas" panose="020B0609020204030204" charset="0"/>
                <a:ea typeface="+mn-ea"/>
                <a:cs typeface="+mn-cs"/>
              </a:rPr>
              <a:t>的行</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a:t>
            </a:r>
            <a:r>
              <a:rPr lang="en-US" altLang="zh-CN" sz="1600" kern="1200" baseline="0">
                <a:latin typeface="Consolas" panose="020B0609020204030204" charset="0"/>
                <a:ea typeface="+mn-ea"/>
                <a:cs typeface="+mn-cs"/>
              </a:rPr>
              <a:t>3</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0  50  60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1  51  61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2  52  62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 =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.ix[:, 0:columns.size]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过滤，只保留前几列，最终实现差集</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df</a:t>
            </a:r>
            <a:r>
              <a:rPr lang="en-US" altLang="zh-CN" sz="1600" kern="1200" baseline="0">
                <a:latin typeface="Consolas" panose="020B0609020204030204" charset="0"/>
                <a:ea typeface="+mn-ea"/>
                <a:cs typeface="+mn-cs"/>
              </a:rPr>
              <a:t>3</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0  0  50  60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1  1  51  61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2  2  52  62</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60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8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17090"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（9）数据修改</a:t>
            </a:r>
            <a:endParaRPr lang="zh-CN" altLang="en-US" sz="2400" kern="1200" baseline="0">
              <a:latin typeface="+mn-lt"/>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df.iat[0, 2] = 3                 # 修改指定行、列位置的数据值</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600" kern="1200" baseline="0">
                <a:latin typeface="Consolas" panose="020B0609020204030204" charset="0"/>
                <a:ea typeface="+mn-ea"/>
                <a:cs typeface="+mn-cs"/>
              </a:rPr>
              <a:t>&gt;&gt;&gt; df.loc[:, 'D'] = np.random.randint(50, 60</a:t>
            </a:r>
            <a:r>
              <a:rPr lang="en-US" altLang="zh-CN" sz="1600" kern="1200" baseline="0">
                <a:latin typeface="Consolas" panose="020B0609020204030204" charset="0"/>
                <a:ea typeface="+mn-ea"/>
                <a:cs typeface="+mn-cs"/>
              </a:rPr>
              <a:t>, 4</a:t>
            </a:r>
            <a:r>
              <a:rPr lang="zh-CN" altLang="en-US" sz="1600" kern="1200" baseline="0">
                <a:latin typeface="Consolas" panose="020B0609020204030204" charset="0"/>
                <a:ea typeface="+mn-ea"/>
                <a:cs typeface="+mn-cs"/>
              </a:rPr>
              <a:t>)</a:t>
            </a:r>
            <a:endParaRPr lang="zh-CN" altLang="en-US" sz="16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                                     # 修改某列的值</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df['C'] = -df['C']               # 对指定列数据取反</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df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查看修改结果</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zhang  20 2013-01-01 -3.0  53   test  foo</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li     26 2013-01-02 -2.0  59  train  foo</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zhou   63 2013-01-03 -3.0  59   test  foo</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wang   69 2013-01-04 -4.0  50  train  foo</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dff = df[:]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切片</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2013-01-01 -3.0  53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59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59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50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dff['C'] = dff['C'] ** 2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替换列数据</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9.0  53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4.0  59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9.0  59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16.0  50  train  foo</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181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819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5602" name="文本占位符 8194"/>
          <p:cNvSpPr>
            <a:spLocks noGrp="1"/>
          </p:cNvSpPr>
          <p:nvPr>
            <p:ph sz="half" idx="2"/>
          </p:nvPr>
        </p:nvSpPr>
        <p:spPr/>
        <p:txBody>
          <a:bodyPr anchor="t"/>
          <a:p>
            <a:pPr defTabSz="914400">
              <a:lnSpc>
                <a:spcPct val="150000"/>
              </a:lnSpc>
              <a:spcBef>
                <a:spcPts val="600"/>
              </a:spcBef>
            </a:pPr>
            <a:r>
              <a:rPr lang="zh-CN" altLang="en-US" sz="2400" kern="1200" baseline="0" dirty="0">
                <a:latin typeface="+mn-lt"/>
                <a:ea typeface="+mn-ea"/>
                <a:cs typeface="+mn-cs"/>
              </a:rPr>
              <a:t>数组与数值的运算</a:t>
            </a:r>
            <a:endParaRPr lang="zh-CN" altLang="en-US" sz="2400" kern="1200" baseline="0" dirty="0">
              <a:latin typeface="+mn-lt"/>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np.array((1, 2, 3, 4, 5))    # 创建数组对象</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2, 3, 4, 5])</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2                            # 数组与数值相乘，</a:t>
            </a:r>
            <a:r>
              <a:rPr lang="zh-CN" altLang="en-US" sz="1800" kern="1200" baseline="0" dirty="0">
                <a:latin typeface="Consolas" panose="020B0609020204030204" charset="0"/>
                <a:ea typeface="+mn-ea"/>
                <a:cs typeface="+mn-cs"/>
              </a:rPr>
              <a:t>返回新数组</a:t>
            </a:r>
            <a:endParaRPr lang="zh-CN" altLang="en-US"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array([ 2, 4, 6, 8, 10])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2                            # 数组与数值相除</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array([ 0.5, 1. , 1.5, 2. , 2.5])</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2                           # 数组与数值整除</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array([0, 1, 1, 2, 2], dtype=int32)</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3                           # 幂运算</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8, 27, 64, 125], dtype=int32)</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+ 2                            # 数组与数值相加</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array([3, 4, 5, 6, 7])</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x % 3                            # 余数</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2, 0, 1, 2], dtype=int32)</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19138"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dff = df[:]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2013-01-01 -3.0  53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59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59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50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dff.loc[dff['C']==-3.0, 'D'] = 100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修改特定行的指定列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2013-01-01 -3.0  100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2013-01-02 -2.0   59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2013-01-03 -3.0  100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2013-01-04 -4.0   50  train  foo</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 = pd.DataFrame({'k1':['one'] * 3 + ['two'] *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'k2':[1, 1, 2, 3, 3, 4,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data.replace(1, 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把所有</a:t>
            </a:r>
            <a:r>
              <a:rPr lang="en-US" altLang="zh-CN" sz="1800" kern="1200" baseline="0">
                <a:latin typeface="Consolas" panose="020B0609020204030204" charset="0"/>
                <a:ea typeface="+mn-ea"/>
                <a:cs typeface="+mn-cs"/>
              </a:rPr>
              <a:t>1</a:t>
            </a:r>
            <a:r>
              <a:rPr lang="zh-CN" altLang="en-US" sz="1800" kern="1200" baseline="0">
                <a:latin typeface="Consolas" panose="020B0609020204030204" charset="0"/>
                <a:ea typeface="+mn-ea"/>
                <a:cs typeface="+mn-cs"/>
              </a:rPr>
              <a:t>替换为</a:t>
            </a:r>
            <a:r>
              <a:rPr lang="en-US" altLang="zh-CN" sz="1800" kern="1200" baseline="0">
                <a:latin typeface="Consolas" panose="020B0609020204030204" charset="0"/>
                <a:ea typeface="+mn-ea"/>
                <a:cs typeface="+mn-cs"/>
              </a:rPr>
              <a:t>5</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01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data.replace([1,2],[5,6])     </a:t>
            </a:r>
            <a:r>
              <a:rPr lang="en-US" altLang="zh-CN" sz="1800" kern="1200" baseline="0">
                <a:latin typeface="Consolas" panose="020B0609020204030204" charset="0"/>
                <a:ea typeface="+mn-ea"/>
                <a:cs typeface="+mn-cs"/>
              </a:rPr>
              <a:t># 1-&gt;5</a:t>
            </a:r>
            <a:r>
              <a:rPr lang="zh-CN" altLang="en-US" sz="1800" kern="1200" baseline="0">
                <a:latin typeface="Consolas" panose="020B0609020204030204" charset="0"/>
                <a:ea typeface="+mn-ea"/>
                <a:cs typeface="+mn-cs"/>
              </a:rPr>
              <a:t>，</a:t>
            </a:r>
            <a:r>
              <a:rPr lang="en-US" altLang="zh-CN" sz="1800" kern="1200" baseline="0">
                <a:latin typeface="Consolas" panose="020B0609020204030204" charset="0"/>
                <a:ea typeface="+mn-ea"/>
                <a:cs typeface="+mn-cs"/>
              </a:rPr>
              <a:t>2-&gt;6</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11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data.replace({1:5, 'one':'ONE'})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使用字典指定替换关系</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22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23234"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 = pd.DataFrame({'k1':['one'] * 3 + ['two'] *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'k2':[1, 1, 2, 3, 3, 4,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24258" name="内容占位符 2"/>
          <p:cNvSpPr>
            <a:spLocks noGrp="1"/>
          </p:cNvSpPr>
          <p:nvPr>
            <p:ph sz="half" idx="2"/>
          </p:nvPr>
        </p:nvSpPr>
        <p:spPr/>
        <p:txBody>
          <a:bodyPr anchor="t"/>
          <a:p>
            <a:pPr marL="0" indent="0" defTabSz="914400">
              <a:buNone/>
            </a:pPr>
            <a:r>
              <a:rPr lang="zh-CN" altLang="en-US" sz="2000" kern="1200" baseline="0">
                <a:latin typeface="Consolas" panose="020B0609020204030204" charset="0"/>
                <a:ea typeface="+mn-ea"/>
                <a:cs typeface="+mn-cs"/>
              </a:rPr>
              <a:t>&gt;&gt;&gt; data.drop(5, axis=0)      </a:t>
            </a:r>
            <a:r>
              <a:rPr lang="en-US" altLang="zh-CN" sz="2000" kern="1200" baseline="0">
                <a:latin typeface="Consolas" panose="020B0609020204030204" charset="0"/>
                <a:ea typeface="+mn-ea"/>
                <a:cs typeface="+mn-cs"/>
              </a:rPr>
              <a:t># </a:t>
            </a:r>
            <a:r>
              <a:rPr lang="zh-CN" altLang="en-US" sz="2000" kern="1200" baseline="0">
                <a:latin typeface="Consolas" panose="020B0609020204030204" charset="0"/>
                <a:ea typeface="+mn-ea"/>
                <a:cs typeface="+mn-cs"/>
              </a:rPr>
              <a:t>删除指定行</a:t>
            </a:r>
            <a:endParaRPr lang="zh-CN" altLang="en-US" sz="2000" kern="1200" baseline="0">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    k1  k2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0  one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1  one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2  one   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3  two   3</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4  two   3</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6  two   4</a:t>
            </a:r>
            <a:endParaRPr lang="zh-CN" altLang="en-US" sz="2000" kern="1200" baseline="0">
              <a:solidFill>
                <a:srgbClr val="00B0F0"/>
              </a:solidFill>
              <a:latin typeface="Consolas" panose="020B0609020204030204" charset="0"/>
              <a:ea typeface="+mn-ea"/>
              <a:cs typeface="+mn-c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25282" name="内容占位符 2"/>
          <p:cNvSpPr>
            <a:spLocks noGrp="1"/>
          </p:cNvSpPr>
          <p:nvPr>
            <p:ph sz="half" idx="2"/>
          </p:nvPr>
        </p:nvSpPr>
        <p:spPr/>
        <p:txBody>
          <a:bodyPr anchor="t"/>
          <a:p>
            <a:pPr marL="0" indent="0" defTabSz="914400">
              <a:buNone/>
            </a:pPr>
            <a:r>
              <a:rPr lang="zh-CN" altLang="en-US" sz="2000" kern="1200" baseline="0">
                <a:latin typeface="Consolas" panose="020B0609020204030204" charset="0"/>
                <a:ea typeface="+mn-ea"/>
                <a:cs typeface="+mn-cs"/>
              </a:rPr>
              <a:t>&gt;&gt;&gt; data.drop(3, inplace=True)      </a:t>
            </a:r>
            <a:r>
              <a:rPr lang="en-US" altLang="zh-CN" sz="2000" kern="1200" baseline="0">
                <a:latin typeface="Consolas" panose="020B0609020204030204" charset="0"/>
                <a:ea typeface="+mn-ea"/>
                <a:cs typeface="+mn-cs"/>
              </a:rPr>
              <a:t># </a:t>
            </a:r>
            <a:r>
              <a:rPr lang="zh-CN" altLang="en-US" sz="2000" kern="1200" baseline="0">
                <a:latin typeface="Consolas" panose="020B0609020204030204" charset="0"/>
                <a:ea typeface="+mn-ea"/>
                <a:cs typeface="+mn-cs"/>
              </a:rPr>
              <a:t>原地删除</a:t>
            </a:r>
            <a:endParaRPr lang="zh-CN" altLang="en-US" sz="2000" kern="1200" baseline="0">
              <a:latin typeface="Consolas" panose="020B0609020204030204" charset="0"/>
              <a:ea typeface="+mn-ea"/>
              <a:cs typeface="+mn-cs"/>
            </a:endParaRPr>
          </a:p>
          <a:p>
            <a:pPr marL="0" indent="0" defTabSz="914400">
              <a:buNone/>
            </a:pPr>
            <a:r>
              <a:rPr lang="zh-CN" altLang="en-US" sz="2000" kern="1200" baseline="0">
                <a:latin typeface="Consolas" panose="020B0609020204030204" charset="0"/>
                <a:ea typeface="+mn-ea"/>
                <a:cs typeface="+mn-cs"/>
              </a:rPr>
              <a:t>&gt;&gt;&gt; data</a:t>
            </a:r>
            <a:endParaRPr lang="zh-CN" altLang="en-US" sz="2000" kern="1200" baseline="0">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    k1  k2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0  one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1  one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2  one   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4  two   3</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5  two   4</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6  two   4</a:t>
            </a:r>
            <a:endParaRPr lang="zh-CN" altLang="en-US" sz="2000" kern="1200" baseline="0">
              <a:solidFill>
                <a:srgbClr val="00B0F0"/>
              </a:solidFill>
              <a:latin typeface="Consolas" panose="020B0609020204030204" charset="0"/>
              <a:ea typeface="+mn-ea"/>
              <a:cs typeface="+mn-cs"/>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26306" name="内容占位符 2"/>
          <p:cNvSpPr>
            <a:spLocks noGrp="1"/>
          </p:cNvSpPr>
          <p:nvPr>
            <p:ph sz="half" idx="2"/>
          </p:nvPr>
        </p:nvSpPr>
        <p:spPr/>
        <p:txBody>
          <a:bodyPr anchor="t"/>
          <a:p>
            <a:pPr marL="0" indent="0" defTabSz="914400">
              <a:buNone/>
            </a:pPr>
            <a:r>
              <a:rPr lang="zh-CN" altLang="en-US" sz="2000" kern="1200" baseline="0">
                <a:latin typeface="Consolas" panose="020B0609020204030204" charset="0"/>
                <a:ea typeface="+mn-ea"/>
                <a:cs typeface="+mn-cs"/>
              </a:rPr>
              <a:t>&gt;&gt;&gt; data.drop('k1', axis=1)   </a:t>
            </a:r>
            <a:r>
              <a:rPr lang="en-US" altLang="zh-CN" sz="2000" kern="1200" baseline="0">
                <a:latin typeface="Consolas" panose="020B0609020204030204" charset="0"/>
                <a:ea typeface="+mn-ea"/>
                <a:cs typeface="+mn-cs"/>
              </a:rPr>
              <a:t># </a:t>
            </a:r>
            <a:r>
              <a:rPr lang="zh-CN" altLang="en-US" sz="2000" kern="1200" baseline="0">
                <a:latin typeface="Consolas" panose="020B0609020204030204" charset="0"/>
                <a:ea typeface="+mn-ea"/>
                <a:cs typeface="+mn-cs"/>
              </a:rPr>
              <a:t>删除指定列</a:t>
            </a:r>
            <a:endParaRPr lang="zh-CN" altLang="en-US" sz="2000" kern="1200" baseline="0">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   k2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0   1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1   1</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2   2</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4   3</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5   4</a:t>
            </a:r>
            <a:endParaRPr lang="zh-CN" altLang="en-US" sz="2000" kern="1200" baseline="0">
              <a:solidFill>
                <a:srgbClr val="00B0F0"/>
              </a:solidFill>
              <a:latin typeface="Consolas" panose="020B0609020204030204" charset="0"/>
              <a:ea typeface="+mn-ea"/>
              <a:cs typeface="+mn-cs"/>
            </a:endParaRPr>
          </a:p>
          <a:p>
            <a:pPr marL="0" indent="0" defTabSz="914400">
              <a:buNone/>
            </a:pPr>
            <a:r>
              <a:rPr lang="zh-CN" altLang="en-US" sz="2000" kern="1200" baseline="0">
                <a:solidFill>
                  <a:srgbClr val="00B0F0"/>
                </a:solidFill>
                <a:latin typeface="Consolas" panose="020B0609020204030204" charset="0"/>
                <a:ea typeface="+mn-ea"/>
                <a:cs typeface="+mn-cs"/>
              </a:rPr>
              <a:t>6   4</a:t>
            </a:r>
            <a:endParaRPr lang="zh-CN" altLang="en-US" sz="2000" kern="1200" baseline="0">
              <a:solidFill>
                <a:srgbClr val="00B0F0"/>
              </a:solidFill>
              <a:latin typeface="Consolas" panose="020B0609020204030204" charset="0"/>
              <a:ea typeface="+mn-ea"/>
              <a:cs typeface="+mn-cs"/>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27330" name="内容占位符 2"/>
          <p:cNvSpPr>
            <a:spLocks noGrp="1"/>
          </p:cNvSpPr>
          <p:nvPr>
            <p:ph sz="half" idx="2"/>
          </p:nvPr>
        </p:nvSpPr>
        <p:spPr/>
        <p:txBody>
          <a:bodyPr anchor="t"/>
          <a:p>
            <a:pPr marL="0" indent="0" defTabSz="914400">
              <a:spcBef>
                <a:spcPct val="0"/>
              </a:spcBef>
              <a:buNone/>
            </a:pPr>
            <a:r>
              <a:rPr lang="zh-CN" altLang="en-US" sz="2400" kern="1200" baseline="0">
                <a:latin typeface="+mn-lt"/>
                <a:ea typeface="+mn-ea"/>
                <a:cs typeface="+mn-cs"/>
              </a:rPr>
              <a:t>（10）缺失值处理</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9.0  53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4.0  59  train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9.0  59   test  foo</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16.0  50  train  foo</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df1 = df.reindex(columns=list(df.columns) + ['G'])</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df1</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zhang  20 2013-01-01   9.0  53   test  foo NaN</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li     26 2013-01-02   4.0  59  train  foo NaN</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zhou   63 2013-01-03   9.0  59   test  foo NaN</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wang   69 2013-01-04  16.0  50  train  foo NaN</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3" name="内容占位符 2"/>
          <p:cNvSpPr>
            <a:spLocks noGrp="1"/>
          </p:cNvSpPr>
          <p:nvPr>
            <p:ph sz="half" idx="2"/>
          </p:nvPr>
        </p:nvSpPr>
        <p:spPr/>
        <p:txBody>
          <a:bodyPr anchor="t"/>
          <a:p>
            <a:pPr marL="0" indent="0" defTabSz="914400">
              <a:spcBef>
                <a:spcPts val="1200"/>
              </a:spcBef>
              <a:spcAft>
                <a:spcPts val="600"/>
              </a:spcAft>
              <a:buNone/>
            </a:pPr>
            <a:r>
              <a:rPr lang="zh-CN" altLang="en-US" sz="1800" kern="1200" baseline="0">
                <a:latin typeface="+mn-lt"/>
                <a:ea typeface="+mn-ea"/>
                <a:cs typeface="+mn-cs"/>
              </a:rPr>
              <a:t>&gt;&gt;&gt; df1.iat[0, 6] = 3         # 修改指定位置元素值，该列其他元素为缺失值NaN</a:t>
            </a:r>
            <a:endParaRPr lang="zh-CN" altLang="en-US" sz="18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df1</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20 2013-01-01   9.0  53   test  foo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26 2013-01-02   4.0  59  train  foo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63 2013-01-03   9.0  59   test  foo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69 2013-01-04  16.0  50  train  foo  NaN</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835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2 **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array([2, 4, 8, 16, 32], dtype=int32)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2 /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array([2. ,1. ,0.66666667, 0.5, 0.4])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63 //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array([63, 31, 21, 15, 12], dtype=int32)</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6626" name="标题 819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内容占位符 2"/>
          <p:cNvSpPr>
            <a:spLocks noGrp="1"/>
          </p:cNvSpPr>
          <p:nvPr>
            <p:ph sz="half" idx="2"/>
          </p:nvPr>
        </p:nvSpPr>
        <p:spPr/>
        <p:txBody>
          <a:bodyPr anchor="t"/>
          <a:p>
            <a:pPr marL="0" indent="0" defTabSz="914400">
              <a:spcBef>
                <a:spcPts val="12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&gt;&gt;&gt; pd.isnull(df1)     # 测试缺失值，返回值为True/False阵列</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1200"/>
              </a:spcBef>
              <a:spcAft>
                <a:spcPts val="600"/>
              </a:spcAft>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spcBef>
                <a:spcPts val="1200"/>
              </a:spcBef>
              <a:spcAft>
                <a:spcPts val="600"/>
              </a:spcAft>
              <a:buNone/>
            </a:pPr>
            <a:r>
              <a:rPr lang="zh-CN" altLang="en-US" sz="1800" kern="1200" baseline="0">
                <a:solidFill>
                  <a:srgbClr val="00B0F0"/>
                </a:solidFill>
                <a:latin typeface="Consolas" panose="020B0609020204030204" charset="0"/>
                <a:ea typeface="+mn-ea"/>
                <a:cs typeface="+mn-cs"/>
              </a:rPr>
              <a:t>zhang  False  False  False  False  False  False  False</a:t>
            </a:r>
            <a:endParaRPr lang="zh-CN" altLang="en-US" sz="1800" kern="1200" baseline="0">
              <a:solidFill>
                <a:srgbClr val="00B0F0"/>
              </a:solidFill>
              <a:latin typeface="Consolas" panose="020B0609020204030204" charset="0"/>
              <a:ea typeface="+mn-ea"/>
              <a:cs typeface="+mn-cs"/>
            </a:endParaRPr>
          </a:p>
          <a:p>
            <a:pPr marL="0" indent="0" defTabSz="914400">
              <a:spcBef>
                <a:spcPts val="1200"/>
              </a:spcBef>
              <a:spcAft>
                <a:spcPts val="600"/>
              </a:spcAft>
              <a:buNone/>
            </a:pPr>
            <a:r>
              <a:rPr lang="zh-CN" altLang="en-US" sz="1800" kern="1200" baseline="0">
                <a:solidFill>
                  <a:srgbClr val="00B0F0"/>
                </a:solidFill>
                <a:latin typeface="Consolas" panose="020B0609020204030204" charset="0"/>
                <a:ea typeface="+mn-ea"/>
                <a:cs typeface="+mn-cs"/>
              </a:rPr>
              <a:t>li     False  False  False  False  False  False   True</a:t>
            </a:r>
            <a:endParaRPr lang="zh-CN" altLang="en-US" sz="1800" kern="1200" baseline="0">
              <a:solidFill>
                <a:srgbClr val="00B0F0"/>
              </a:solidFill>
              <a:latin typeface="Consolas" panose="020B0609020204030204" charset="0"/>
              <a:ea typeface="+mn-ea"/>
              <a:cs typeface="+mn-cs"/>
            </a:endParaRPr>
          </a:p>
          <a:p>
            <a:pPr marL="0" indent="0" defTabSz="914400">
              <a:spcBef>
                <a:spcPts val="1200"/>
              </a:spcBef>
              <a:spcAft>
                <a:spcPts val="600"/>
              </a:spcAft>
              <a:buNone/>
            </a:pPr>
            <a:r>
              <a:rPr lang="zh-CN" altLang="en-US" sz="1800" kern="1200" baseline="0">
                <a:solidFill>
                  <a:srgbClr val="00B0F0"/>
                </a:solidFill>
                <a:latin typeface="Consolas" panose="020B0609020204030204" charset="0"/>
                <a:ea typeface="+mn-ea"/>
                <a:cs typeface="+mn-cs"/>
              </a:rPr>
              <a:t>zhou   False  False  False  False  False  False   True</a:t>
            </a:r>
            <a:endParaRPr lang="zh-CN" altLang="en-US" sz="1800" kern="1200" baseline="0">
              <a:solidFill>
                <a:srgbClr val="00B0F0"/>
              </a:solidFill>
              <a:latin typeface="Consolas" panose="020B0609020204030204" charset="0"/>
              <a:ea typeface="+mn-ea"/>
              <a:cs typeface="+mn-cs"/>
            </a:endParaRPr>
          </a:p>
          <a:p>
            <a:pPr marL="0" indent="0" defTabSz="914400">
              <a:spcBef>
                <a:spcPts val="1200"/>
              </a:spcBef>
              <a:spcAft>
                <a:spcPts val="600"/>
              </a:spcAft>
              <a:buNone/>
            </a:pPr>
            <a:r>
              <a:rPr lang="zh-CN" altLang="en-US" sz="1800" kern="1200" baseline="0">
                <a:solidFill>
                  <a:srgbClr val="00B0F0"/>
                </a:solidFill>
                <a:latin typeface="Consolas" panose="020B0609020204030204" charset="0"/>
                <a:ea typeface="+mn-ea"/>
                <a:cs typeface="+mn-cs"/>
              </a:rPr>
              <a:t>wang   False  False  False  False  False  False   True</a:t>
            </a:r>
            <a:endParaRPr lang="zh-CN" altLang="en-US" sz="1800" kern="1200" baseline="0">
              <a:solidFill>
                <a:srgbClr val="00B0F0"/>
              </a:solidFill>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2937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内容占位符 2"/>
          <p:cNvSpPr>
            <a:spLocks noGrp="1"/>
          </p:cNvSpPr>
          <p:nvPr>
            <p:ph sz="half" idx="2"/>
          </p:nvPr>
        </p:nvSpPr>
        <p:spPr/>
        <p:txBody>
          <a:bodyPr anchor="t"/>
          <a:p>
            <a:pPr marL="0" indent="0" defTabSz="914400">
              <a:spcBef>
                <a:spcPts val="6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&gt;&gt;&gt; df1.dropna()                        # 返回不包含缺失值的行</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zhang  20 2013-01-01  9.0  53  test  foo  3.0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&gt;&gt;&gt; df1['G'].fillna(5, inplace=True)    # 使用指定值填充缺失值</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df1</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zhang  20 2013-01-01   9.0  53   test  foo  3.0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li     26 2013-01-02   4.0  59  train  foo  5.0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zhou   63 2013-01-03   9.0  59   test  foo  5.0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wang   69 2013-01-04  16.0  50  train  foo  5.0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040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5" name="内容占位符 2"/>
          <p:cNvSpPr>
            <a:spLocks noGrp="1"/>
          </p:cNvSpPr>
          <p:nvPr>
            <p:ph sz="half" idx="2"/>
          </p:nvPr>
        </p:nvSpPr>
        <p:spPr/>
        <p:txBody>
          <a:bodyPr anchor="t"/>
          <a:p>
            <a:pPr marL="0" indent="0" defTabSz="914400">
              <a:buNone/>
            </a:pPr>
            <a:r>
              <a:rPr lang="zh-CN" altLang="en-US" sz="2400" kern="1200" baseline="0">
                <a:latin typeface="Consolas" panose="020B0609020204030204" charset="0"/>
                <a:ea typeface="+mn-ea"/>
                <a:cs typeface="+mn-cs"/>
              </a:rPr>
              <a:t>（</a:t>
            </a:r>
            <a:r>
              <a:rPr lang="en-US" altLang="zh-CN" sz="2400" kern="1200" baseline="0">
                <a:latin typeface="Consolas" panose="020B0609020204030204" charset="0"/>
                <a:ea typeface="+mn-ea"/>
                <a:cs typeface="+mn-cs"/>
              </a:rPr>
              <a:t>11</a:t>
            </a:r>
            <a:r>
              <a:rPr lang="zh-CN" altLang="en-US" sz="2400" kern="1200" baseline="0">
                <a:latin typeface="Consolas" panose="020B0609020204030204" charset="0"/>
                <a:ea typeface="+mn-ea"/>
                <a:cs typeface="+mn-cs"/>
              </a:rPr>
              <a:t>）重复值处理</a:t>
            </a:r>
            <a:endParaRPr lang="zh-CN" altLang="en-US" sz="24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 = pd.DataFrame({'k1':['one'] * 3 + ['two'] *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'k2':[1, 1, 2, 3, 3, 4,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142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data.duplicated()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检查重复行</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False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True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False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False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True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False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True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dtype: bool</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245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data.drop_duplicates()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返回新数组，删除重复行</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data.drop_duplicates(['k1'])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删除</a:t>
            </a:r>
            <a:r>
              <a:rPr lang="en-US" altLang="zh-CN" sz="1800" kern="1200" baseline="0">
                <a:latin typeface="Consolas" panose="020B0609020204030204" charset="0"/>
                <a:ea typeface="+mn-ea"/>
                <a:cs typeface="+mn-cs"/>
              </a:rPr>
              <a:t>k1</a:t>
            </a:r>
            <a:r>
              <a:rPr lang="zh-CN" altLang="en-US" sz="1800" kern="1200" baseline="0">
                <a:latin typeface="Consolas" panose="020B0609020204030204" charset="0"/>
                <a:ea typeface="+mn-ea"/>
                <a:cs typeface="+mn-cs"/>
              </a:rPr>
              <a:t>列的重复数据</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data.drop_duplicates(['k1'], keep='last')</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347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7"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12</a:t>
            </a:r>
            <a:r>
              <a:rPr lang="zh-CN" altLang="en-US" sz="2400" kern="1200" baseline="0">
                <a:latin typeface="+mn-lt"/>
                <a:ea typeface="+mn-ea"/>
                <a:cs typeface="+mn-cs"/>
              </a:rPr>
              <a:t>）异常值处理</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import numpy as np</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import pandas as pd</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 = pd.DataFrame(np.random.randn(500, 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data.describe()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查看数据的统计信息</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0           1           2           3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count  500.000000  500.000000  500.000000  500.000000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mean    -0.077138    0.052644   -0.045360    0.024275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std      0.983532    1.027400    1.009228    1.000710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min     -2.810694   -2.974330   -2.640951   -2.762731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25%     -0.746102   -0.695053   -0.808262   -0.620448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-0.096517   -0.008122   -0.113366   -0.074785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75%      0.590671    0.793665    0.634192    0.711785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max      2.763723    3.762775    3.986027    3.539378</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449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col2 = data[2]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第</a:t>
            </a:r>
            <a:r>
              <a:rPr lang="en-US" altLang="zh-CN" sz="1800" kern="1200" baseline="0">
                <a:latin typeface="Consolas" panose="020B0609020204030204" charset="0"/>
                <a:ea typeface="+mn-ea"/>
                <a:cs typeface="+mn-cs"/>
              </a:rPr>
              <a:t>2</a:t>
            </a:r>
            <a:r>
              <a:rPr lang="zh-CN" altLang="en-US" sz="1800" kern="1200" baseline="0">
                <a:latin typeface="Consolas" panose="020B0609020204030204" charset="0"/>
                <a:ea typeface="+mn-ea"/>
                <a:cs typeface="+mn-cs"/>
              </a:rPr>
              <a:t>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col2[col2&gt;3.5]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该列中大于</a:t>
            </a:r>
            <a:r>
              <a:rPr lang="en-US" altLang="zh-CN" sz="1800" kern="1200" baseline="0">
                <a:latin typeface="Consolas" panose="020B0609020204030204" charset="0"/>
                <a:ea typeface="+mn-ea"/>
                <a:cs typeface="+mn-cs"/>
              </a:rPr>
              <a:t>3.5</a:t>
            </a:r>
            <a:r>
              <a:rPr lang="zh-CN" altLang="en-US" sz="1800" kern="1200" baseline="0">
                <a:latin typeface="Consolas" panose="020B0609020204030204" charset="0"/>
                <a:ea typeface="+mn-ea"/>
                <a:cs typeface="+mn-cs"/>
              </a:rPr>
              <a:t>的数值</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12    3.986027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Name: 2, dtype: float64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col2[col2&gt;3.0]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12    3.986027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Name: 2, dtype: float64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col2[col2&gt;2.5]</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11     2.528325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12     3.986027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41     2.775205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157    2.707940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365    2.558892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483    2.990861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Name: 2, dtype: float64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552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data[(data&gt;3).any(1)]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任意一列中有大于</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的数值的行</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0         1         2         3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4    1.008617  3.104177  0.522157  0.148458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  -0.099386  0.218586  3.986027  0.997698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58  -1.553998  3.489834  0.438321 -0.276171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121 -2.101393  3.762775  1.124320 -0.210449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312 -0.945021  3.408861  1.143247 -0.005104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410 -0.279519  1.232496 -0.190450  3.539378</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654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a:t>
            </a:r>
            <a:r>
              <a:rPr>
                <a:latin typeface="+mj-lt"/>
                <a:ea typeface="+mj-ea"/>
                <a:cs typeface="+mj-cs"/>
                <a:sym typeface="宋体" panose="02010600030101010101" pitchFamily="2" charset="-122"/>
              </a:rPr>
              <a:t>数据分析</a:t>
            </a:r>
            <a:r>
              <a:rPr>
                <a:latin typeface="+mj-lt"/>
                <a:ea typeface="+mj-ea"/>
                <a:cs typeface="+mj-cs"/>
                <a:sym typeface="宋体" panose="02010600030101010101" pitchFamily="2" charset="-122"/>
              </a:rPr>
              <a:t>模块pandas</a:t>
            </a:r>
            <a:endParaRPr>
              <a:latin typeface="+mj-lt"/>
              <a:ea typeface="+mj-ea"/>
              <a:cs typeface="+mj-cs"/>
              <a:sym typeface="宋体" panose="02010600030101010101" pitchFamily="2" charset="-122"/>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data[np.abs(data)&gt;2.5] = np.sign(data) * 2.5</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把所有数据都限定到</a:t>
            </a:r>
            <a:r>
              <a:rPr lang="en-US" altLang="zh-CN" sz="1800" kern="1200" baseline="0">
                <a:latin typeface="Consolas" panose="020B0609020204030204" charset="0"/>
                <a:ea typeface="+mn-ea"/>
                <a:cs typeface="+mn-cs"/>
              </a:rPr>
              <a:t>[-2.5, 2.5]</a:t>
            </a:r>
            <a:r>
              <a:rPr lang="zh-CN" altLang="en-US" sz="1800" kern="1200" baseline="0">
                <a:latin typeface="Consolas" panose="020B0609020204030204" charset="0"/>
                <a:ea typeface="+mn-ea"/>
                <a:cs typeface="+mn-cs"/>
              </a:rPr>
              <a:t>之间</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data.describe()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0           1           2           3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count  500.000000  500.000000  500.000000  500.000000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mean    -0.076439    0.046131   -0.049867    0.021888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std      0.978170    0.998113    0.992184    0.990873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min     -2.500000   -2.500000   -2.500000   -2.500000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25%     -0.746102   -0.695053   -0.808262   -0.620448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-0.096517   -0.008122   -0.113366   -0.074785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75%      0.590671    0.793665    0.634192    0.711785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max      2.500000    2.500000    2.500000    2.500000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757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3"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13</a:t>
            </a:r>
            <a:r>
              <a:rPr lang="zh-CN" altLang="en-US" sz="2400" kern="1200" baseline="0">
                <a:latin typeface="+mn-lt"/>
                <a:ea typeface="+mn-ea"/>
                <a:cs typeface="+mn-cs"/>
              </a:rPr>
              <a:t>）映射</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data['k1'] = data['k1'].map(str.upper)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使用函数进行映射</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859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3314" name="内容占位符 2"/>
          <p:cNvSpPr>
            <a:spLocks noGrp="1"/>
          </p:cNvSpPr>
          <p:nvPr>
            <p:ph sz="half" idx="2"/>
          </p:nvPr>
        </p:nvSpPr>
        <p:spPr/>
        <p:txBody>
          <a:bodyPr anchor="t"/>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数组与数组的运算</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a = np.array((1, 2, 3))</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b = np.array(([1, 2, 3], [4, 5, 6], [7, 8, 9]))</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 = a * b                   # 数组与数组相乘</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                           # a中的每个元素乘以b中的</a:t>
            </a:r>
            <a:r>
              <a:rPr kumimoji="0" lang="zh-CN" altLang="en-US" sz="1800" b="0" i="0" u="none" strike="noStrike" kern="1200" cap="none" spc="0" normalizeH="0" baseline="0" noProof="1" dirty="0">
                <a:solidFill>
                  <a:schemeClr val="tx1"/>
                </a:solidFill>
                <a:latin typeface="Consolas" panose="020B0609020204030204" charset="0"/>
                <a:ea typeface="+mn-ea"/>
                <a:cs typeface="+mn-cs"/>
              </a:rPr>
              <a:t>对应</a:t>
            </a:r>
            <a:r>
              <a:rPr kumimoji="0" lang="en-US" altLang="x-none" sz="1800" b="0" i="0" u="none" strike="noStrike" kern="1200" cap="none" spc="0" normalizeH="0" baseline="0" noProof="1" dirty="0">
                <a:solidFill>
                  <a:schemeClr val="tx1"/>
                </a:solidFill>
                <a:latin typeface="Consolas" panose="020B0609020204030204" charset="0"/>
                <a:ea typeface="+mn-ea"/>
                <a:cs typeface="+mn-cs"/>
              </a:rPr>
              <a:t>列元素</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array([[ 1, 4, 9],</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       [ 4, 10, 18],</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       [ 7, 16, 27]])</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 / b                       # 数组之间的除法运算</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array([[ 1.,  2.,  3.],</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       [ 1.,  2.,  3.],</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       [ 1.,  2.,  3.]])</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sym typeface="+mn-ea"/>
              </a:rPr>
              <a:t>&gt;&gt;&gt; c / a</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sym typeface="+mn-ea"/>
              </a:rPr>
              <a:t>array([[ 1.,  2.,  3.],</a:t>
            </a:r>
            <a:endParaRPr kumimoji="0" lang="en-US" sz="1800" b="0" i="0" u="none" strike="noStrike" kern="1200" cap="none" spc="0" normalizeH="0" baseline="0" noProof="1">
              <a:solidFill>
                <a:srgbClr val="00B0F0"/>
              </a:solidFill>
              <a:latin typeface="Consolas" panose="020B0609020204030204" charset="0"/>
              <a:ea typeface="+mn-ea"/>
              <a:cs typeface="+mn-cs"/>
              <a:sym typeface="+mn-ea"/>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sym typeface="+mn-ea"/>
              </a:rPr>
              <a:t>       [ 4.,  5.,  6.],</a:t>
            </a:r>
            <a:endParaRPr kumimoji="0" lang="en-US" sz="1800" b="0" i="0" u="none" strike="noStrike" kern="1200" cap="none" spc="0" normalizeH="0" baseline="0" noProof="1">
              <a:solidFill>
                <a:srgbClr val="00B0F0"/>
              </a:solidFill>
              <a:latin typeface="Consolas" panose="020B0609020204030204" charset="0"/>
              <a:ea typeface="+mn-ea"/>
              <a:cs typeface="+mn-cs"/>
              <a:sym typeface="+mn-ea"/>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sym typeface="+mn-ea"/>
              </a:rPr>
              <a:t>       [ 7.,  8.,  9.]])</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sym typeface="+mn-ea"/>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data['k1'] = data['k1'].map({'ONE':'one', 'TWO':'two'})</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使用字典表示映射关系</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396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data['k2'] = data['k2'].map(lambda x:x+5)  </a:t>
            </a:r>
            <a:r>
              <a:rPr lang="en-US" altLang="zh-CN" sz="1800" kern="1200" baseline="0">
                <a:latin typeface="Consolas" panose="020B0609020204030204" charset="0"/>
                <a:ea typeface="+mn-ea"/>
                <a:cs typeface="+mn-cs"/>
              </a:rPr>
              <a:t># lambda</a:t>
            </a:r>
            <a:r>
              <a:rPr lang="zh-CN" altLang="en-US" sz="1800" kern="1200" baseline="0">
                <a:latin typeface="Consolas" panose="020B0609020204030204" charset="0"/>
                <a:ea typeface="+mn-ea"/>
                <a:cs typeface="+mn-cs"/>
              </a:rPr>
              <a:t>表达式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one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two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two   9</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06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data.index = data.index.map(lambda x:x+5)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修改索引</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   one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8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9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  two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11  two   9</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16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8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data.columns = data.columns.map(str.upper)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修改列名</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   one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8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9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  two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11  two   9</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269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3" name="内容占位符 2"/>
          <p:cNvSpPr>
            <a:spLocks noGrp="1"/>
          </p:cNvSpPr>
          <p:nvPr>
            <p:ph sz="half" idx="2"/>
          </p:nvPr>
        </p:nvSpPr>
        <p:spPr/>
        <p:txBody>
          <a:bodyPr anchor="t"/>
          <a:p>
            <a:pPr marL="0" indent="0" defTabSz="914400">
              <a:buNone/>
            </a:pPr>
            <a:r>
              <a:rPr lang="zh-CN" altLang="en-US" sz="1800" kern="1200" baseline="0">
                <a:latin typeface="+mn-lt"/>
                <a:ea typeface="+mn-ea"/>
                <a:cs typeface="+mn-cs"/>
              </a:rPr>
              <a:t>&gt;&gt;&gt; data.rename(index=lambda x:x+5, columns=str.lower)  </a:t>
            </a:r>
            <a:r>
              <a:rPr lang="en-US" altLang="zh-CN" sz="1800" kern="1200" baseline="0">
                <a:latin typeface="+mn-lt"/>
                <a:ea typeface="+mn-ea"/>
                <a:cs typeface="+mn-cs"/>
              </a:rPr>
              <a:t># </a:t>
            </a:r>
            <a:r>
              <a:rPr lang="zh-CN" altLang="en-US" sz="1800" kern="1200" baseline="0">
                <a:latin typeface="+mn-lt"/>
                <a:ea typeface="+mn-ea"/>
                <a:cs typeface="+mn-cs"/>
              </a:rPr>
              <a:t>返回新数组</a:t>
            </a:r>
            <a:endParaRPr lang="zh-CN" altLang="en-US" sz="1800" kern="1200" baseline="0">
              <a:latin typeface="+mn-lt"/>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k1  k2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11  one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12  one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13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14  two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15  two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16  two   9</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37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7"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14</a:t>
            </a:r>
            <a:r>
              <a:rPr lang="zh-CN" altLang="en-US" sz="2400" kern="1200" baseline="0">
                <a:latin typeface="+mn-lt"/>
                <a:ea typeface="+mn-ea"/>
                <a:cs typeface="+mn-cs"/>
              </a:rPr>
              <a:t>）数据离散化</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from random import randrange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 = [randrange(100) for _ in range(10)]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category = [0,25,50,100]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pd.cut(data, category)</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100], (0, 25], (50, 100], (0, 25], (50, 100], (50, 100], (50, 100], (0, 25], (0, 25], (50, 100]]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Categories (3, interval[int64]): [(0, 25] &lt; (25, 50] &lt; (50, 100]]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pd.cut(data, category, right=False)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左闭右开区间</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100), [0, 25), [50, 100), [25, 50), [50, 100), [50, 100), [50, 100), [0, 25), [0, 25), [50, 100)]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Categories (3, interval[int64]): [[0, 25) &lt; [25, 50) &lt; [50, 100)]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47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labels = ['low', 'middle', 'high']</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pd.cut(data, category, right=False, labels=labels)</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指定标签</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[high, low, high, middle, high, high, high, low, low, high]</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Categories (3, object): [high &lt; low &lt; middle]</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[74, 19, 59, 25, 53, 60, 54, 22, 24, 55]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pd.cut(data,4)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四分位</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[(60.25, 74.0], (18.945, 32.75], (46.5, 60.25], (18.945, 32.75], (46.5, 60.25], (46.5, 60.25], (46.5, 60.25], (18.945, 32.75], (18.945, 32.75], (46.5, 60.25]]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Categories (4, interval[float64]): [(18.945, 32.75] &lt; (32.75, 46.5] &lt; (46.5, 60.25] &lt; (60.25, 74.0]]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57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5"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15</a:t>
            </a:r>
            <a:r>
              <a:rPr lang="zh-CN" altLang="en-US" sz="2400" kern="1200" baseline="0">
                <a:latin typeface="+mn-lt"/>
                <a:ea typeface="+mn-ea"/>
                <a:cs typeface="+mn-cs"/>
              </a:rPr>
              <a:t>）频次统计与移位</a:t>
            </a:r>
            <a:endParaRPr lang="zh-CN" altLang="en-US" sz="2400" kern="1200" baseline="0">
              <a:latin typeface="+mn-lt"/>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pd.value_counts([1,1,3,3,3,3,2,1])</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dtype: int64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pd.value_counts([1,1,3,3,3,3,2,1], sort=False)</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dtype: int64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pd.value_counts([1,1,3,3,3,3,2,1], ascending=True)</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dtype: int64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67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0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df1.shift(1)                      # 数据下移一行，负数表示上移</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      E    F    G</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zhang   NaN        NaT  NaN   NaN    NaN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li     20.0 2013-01-01  9.0  53.0   test  foo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zhou   26.0 2013-01-02  4.0  59.0  train  foo  5.0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wang   63.0 2013-01-03  9.0  59.0   test  foo  5.0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df1['D'].value_counts()           # 直方图统计</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59    2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50    1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53    1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Name: D, dtype: int64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78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48834" name="内容占位符 2"/>
          <p:cNvSpPr>
            <a:spLocks noGrp="1"/>
          </p:cNvSpPr>
          <p:nvPr>
            <p:ph sz="half" idx="2"/>
          </p:nvPr>
        </p:nvSpPr>
        <p:spPr/>
        <p:txBody>
          <a:bodyPr anchor="t"/>
          <a:p>
            <a:pPr marL="0" indent="0" defTabSz="914400">
              <a:spcBef>
                <a:spcPts val="600"/>
              </a:spcBef>
              <a:spcAft>
                <a:spcPts val="600"/>
              </a:spcAft>
              <a:buNone/>
            </a:pPr>
            <a:r>
              <a:rPr lang="zh-CN" altLang="en-US" sz="2400" kern="1200" baseline="0">
                <a:latin typeface="+mn-lt"/>
                <a:ea typeface="+mn-ea"/>
                <a:cs typeface="+mn-cs"/>
              </a:rPr>
              <a:t>（</a:t>
            </a:r>
            <a:r>
              <a:rPr lang="en-US" altLang="zh-CN" sz="2400" kern="1200" baseline="0">
                <a:latin typeface="+mn-lt"/>
                <a:ea typeface="+mn-ea"/>
                <a:cs typeface="+mn-cs"/>
              </a:rPr>
              <a:t>16</a:t>
            </a:r>
            <a:r>
              <a:rPr lang="zh-CN" altLang="en-US" sz="2400" kern="1200" baseline="0">
                <a:latin typeface="+mn-lt"/>
                <a:ea typeface="+mn-ea"/>
                <a:cs typeface="+mn-cs"/>
              </a:rPr>
              <a:t>）拆分与合并</a:t>
            </a:r>
            <a:r>
              <a:rPr lang="en-US" altLang="zh-CN" sz="2400" kern="1200" baseline="0">
                <a:latin typeface="+mn-lt"/>
                <a:ea typeface="+mn-ea"/>
                <a:cs typeface="+mn-cs"/>
              </a:rPr>
              <a:t>/</a:t>
            </a:r>
            <a:r>
              <a:rPr lang="zh-CN" altLang="en-US" sz="2400" kern="1200" baseline="0">
                <a:latin typeface="+mn-lt"/>
                <a:ea typeface="+mn-ea"/>
                <a:cs typeface="+mn-cs"/>
              </a:rPr>
              <a:t>连接</a:t>
            </a:r>
            <a:endParaRPr lang="zh-CN" altLang="en-US" sz="24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600" kern="1200" baseline="0">
                <a:latin typeface="Consolas" panose="020B0609020204030204" charset="0"/>
                <a:ea typeface="+mn-ea"/>
                <a:cs typeface="+mn-cs"/>
                <a:sym typeface="宋体" panose="02010600030101010101" pitchFamily="2" charset="-122"/>
              </a:rPr>
              <a:t>&gt;&gt;&gt; df2 = pd.DataFrame(np.random.randn(10, 4))</a:t>
            </a:r>
            <a:endParaRPr lang="zh-CN" altLang="en-US" sz="16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600" kern="1200" baseline="0">
                <a:latin typeface="Consolas" panose="020B0609020204030204" charset="0"/>
                <a:ea typeface="+mn-ea"/>
                <a:cs typeface="+mn-cs"/>
              </a:rPr>
              <a:t>&gt;&gt;&gt; df2</a:t>
            </a:r>
            <a:endParaRPr lang="zh-CN" altLang="en-US" sz="1600" kern="1200" baseline="0">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          0         1         2         3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0  2.064867 -0.888018  0.586441 -0.660901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1 -0.465664 -0.496101  0.249952  0.627771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2  1.974986  1.304449 -0.168889 -0.334622</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3  0.715677  2.017427  1.750627 -0.787901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4 -0.370020 -0.878282  0.499584  0.269102</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5  0.184308  0.653620  0.117899 -1.186588</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6 -0.364170  1.652270  0.234833  0.362925</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7 -0.329063  0.356276  1.158202 -1.063800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8 -0.778828 -0.156918 -0.760394 -0.040323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spcAft>
                <a:spcPts val="600"/>
              </a:spcAft>
              <a:buNone/>
            </a:pPr>
            <a:r>
              <a:rPr lang="zh-CN" altLang="en-US" sz="1600" kern="1200" baseline="0">
                <a:solidFill>
                  <a:srgbClr val="00B0F0"/>
                </a:solidFill>
                <a:latin typeface="Consolas" panose="020B0609020204030204" charset="0"/>
                <a:ea typeface="+mn-ea"/>
                <a:cs typeface="+mn-cs"/>
              </a:rPr>
              <a:t>9 -0.391045 -0.374825 -1.016456  0.767481</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Content Placeholder 2"/>
          <p:cNvSpPr>
            <a:spLocks noGrp="1"/>
          </p:cNvSpPr>
          <p:nvPr>
            <p:ph sz="half" idx="2"/>
          </p:nvPr>
        </p:nvSpPr>
        <p:spPr/>
        <p:txBody>
          <a:bodyPr anchor="t"/>
          <a:p>
            <a:pPr marL="0" indent="0" defTabSz="914400">
              <a:spcBef>
                <a:spcPct val="0"/>
              </a:spcBef>
              <a:buNone/>
            </a:pPr>
            <a:r>
              <a:rPr lang="en-US" altLang="en-US" sz="1800" kern="1200" baseline="0">
                <a:latin typeface="Consolas" panose="020B0609020204030204" charset="0"/>
                <a:ea typeface="+mn-ea"/>
                <a:cs typeface="+mn-cs"/>
              </a:rPr>
              <a:t>&gt;&gt;&gt; a + a                         # 数组之间的加法运算</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array([2, 4, 6])</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a * a                         # 数组之间的乘法运算</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array([1, 4, 9])</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a - a                         # 数组之间的减法运算</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array([0, 0, 0])</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a / a                         # 数组之间的除法运算</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array([ 1.,  1.,  1.])</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a+b                           # </a:t>
            </a:r>
            <a:r>
              <a:rPr lang="en-US" altLang="zh-CN" sz="1800" kern="1200" baseline="0" dirty="0">
                <a:latin typeface="Consolas" panose="020B0609020204030204" charset="0"/>
                <a:ea typeface="+mn-ea"/>
                <a:cs typeface="+mn-cs"/>
              </a:rPr>
              <a:t>a中每个元素</a:t>
            </a:r>
            <a:r>
              <a:rPr lang="zh-CN" altLang="en-US" sz="1800" kern="1200" baseline="0" dirty="0">
                <a:latin typeface="Consolas" panose="020B0609020204030204" charset="0"/>
                <a:ea typeface="+mn-ea"/>
                <a:cs typeface="+mn-cs"/>
              </a:rPr>
              <a:t>加</a:t>
            </a:r>
            <a:r>
              <a:rPr lang="en-US" altLang="zh-CN" sz="1800" kern="1200" baseline="0" dirty="0">
                <a:latin typeface="Consolas" panose="020B0609020204030204" charset="0"/>
                <a:ea typeface="+mn-ea"/>
                <a:cs typeface="+mn-cs"/>
              </a:rPr>
              <a:t>b中的每一列元素</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array([[ 2,  4,  6],</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       [ 5,  7,  9],</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       [ 8, 10, 12]])</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np.array([1, 2, 3, 4]) + np.array([4, 3, 2, 1])</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array([5, 5, 5, 5])</a:t>
            </a:r>
            <a:endParaRPr lang="en-US"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en-US" sz="1800" kern="1200" baseline="0">
                <a:latin typeface="Consolas" panose="020B0609020204030204" charset="0"/>
                <a:ea typeface="+mn-ea"/>
                <a:cs typeface="+mn-cs"/>
              </a:rPr>
              <a:t>&gt;&gt;&gt; np.array([1, 2, 3, 4]) + np.array([4])</a:t>
            </a:r>
            <a:endParaRPr lang="en-US" altLang="en-US" sz="1800" kern="1200" baseline="0">
              <a:latin typeface="Consolas" panose="020B0609020204030204" charset="0"/>
              <a:ea typeface="+mn-ea"/>
              <a:cs typeface="+mn-cs"/>
            </a:endParaRPr>
          </a:p>
          <a:p>
            <a:pPr marL="0" indent="0" defTabSz="914400">
              <a:spcBef>
                <a:spcPct val="0"/>
              </a:spcBef>
              <a:buNone/>
            </a:pPr>
            <a:r>
              <a:rPr lang="en-US" altLang="en-US" sz="1800" kern="1200" baseline="0">
                <a:solidFill>
                  <a:srgbClr val="00B0F0"/>
                </a:solidFill>
                <a:latin typeface="Consolas" panose="020B0609020204030204" charset="0"/>
                <a:ea typeface="+mn-ea"/>
                <a:cs typeface="+mn-cs"/>
              </a:rPr>
              <a:t>array([5, 6, 7, 8])</a:t>
            </a:r>
            <a:endParaRPr lang="en-US"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67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7" name="内容占位符 2"/>
          <p:cNvSpPr>
            <a:spLocks noGrp="1"/>
          </p:cNvSpPr>
          <p:nvPr>
            <p:ph sz="half" idx="2"/>
          </p:nvPr>
        </p:nvSpPr>
        <p:spPr/>
        <p:txBody>
          <a:bodyPr anchor="t"/>
          <a:p>
            <a:pPr marL="0" indent="0" defTabSz="914400">
              <a:spcBef>
                <a:spcPts val="600"/>
              </a:spcBef>
              <a:spcAft>
                <a:spcPts val="600"/>
              </a:spcAft>
              <a:buNone/>
            </a:pPr>
            <a:r>
              <a:rPr lang="zh-CN" altLang="en-US" sz="1800" kern="1200" baseline="0">
                <a:latin typeface="Consolas" panose="020B0609020204030204" charset="0"/>
                <a:ea typeface="+mn-ea"/>
                <a:cs typeface="+mn-cs"/>
              </a:rPr>
              <a:t>&gt;&gt;&gt; p1 = df2[:3]                   # 数据行拆分</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p1</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0         1         2         3</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0  2.064867 -0.888018  0.586441 -0.660901</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1 -0.465664 -0.496101  0.249952  0.627771</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2  1.974986  1.304449 -0.168889 -0.334622</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p2 = df2[3:7]</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p3 = df2[7:]</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df3 = pd.concat([p1, p2, p3])  # 数据行合并</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4985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sym typeface="宋体" panose="02010600030101010101" pitchFamily="2" charset="-122"/>
              </a:rPr>
              <a:t>&gt;&gt;&gt; df2 == df3     # 测试两个二维数据是否相等，返回True/False阵列</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      0     1     2     3</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0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1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2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3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4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5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6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7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8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a:p>
            <a:pPr marL="0" indent="0" defTabSz="914400">
              <a:buNone/>
            </a:pPr>
            <a:r>
              <a:rPr lang="zh-CN" altLang="en-US" sz="1800" kern="1200" baseline="0">
                <a:solidFill>
                  <a:srgbClr val="00B0F0"/>
                </a:solidFill>
                <a:latin typeface="Consolas" panose="020B0609020204030204" charset="0"/>
                <a:ea typeface="+mn-ea"/>
                <a:cs typeface="+mn-cs"/>
                <a:sym typeface="宋体" panose="02010600030101010101" pitchFamily="2" charset="-122"/>
              </a:rPr>
              <a:t>9  True  True  True  True</a:t>
            </a:r>
            <a:endParaRPr lang="zh-CN" altLang="en-US" sz="1800" kern="1200" baseline="0">
              <a:solidFill>
                <a:srgbClr val="00B0F0"/>
              </a:solidFill>
              <a:latin typeface="Consolas" panose="020B0609020204030204" charset="0"/>
              <a:ea typeface="+mn-ea"/>
              <a:cs typeface="+mn-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5088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df1 = pd.DataFrame({'a':range(5), 'b':range(50,55), c':range(60,65)})</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df3 = pd.DataFrame({'a':range(3,8), 'd':range(30,35)})</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   b   c</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0  0  50  60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1  1  51  61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2  2  52  62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3  3  53  63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4  4  54  64</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df3</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   d</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0  3  30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1  4  31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2  5  32</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3  6  33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4  7  34</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190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29" name="内容占位符 2"/>
          <p:cNvSpPr>
            <a:spLocks noGrp="1"/>
          </p:cNvSpPr>
          <p:nvPr>
            <p:ph sz="half" idx="2"/>
          </p:nvPr>
        </p:nvSpPr>
        <p:spPr/>
        <p:txBody>
          <a:bodyPr anchor="t"/>
          <a:p>
            <a:pPr marL="0" indent="0" defTabSz="914400">
              <a:spcBef>
                <a:spcPct val="0"/>
              </a:spcBef>
              <a:buNone/>
            </a:pPr>
            <a:r>
              <a:rPr lang="zh-CN" altLang="en-US" sz="1600" kern="1200" baseline="0">
                <a:latin typeface="Consolas" panose="020B0609020204030204" charset="0"/>
                <a:ea typeface="+mn-ea"/>
                <a:cs typeface="+mn-cs"/>
              </a:rPr>
              <a:t>&gt;&gt;&gt; pd.merge(df1,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内连接</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0  3  53  63  30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1  4  54  64  31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pd.merge(df1,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 how='right')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右连接</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0  3  53.0  63.0  30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1  4  54.0  64.0  31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5   NaN   NaN  32</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3  6   NaN   NaN  33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4  7   NaN   NaN  34</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pd.merge(df1, df</a:t>
            </a:r>
            <a:r>
              <a:rPr lang="en-US" altLang="zh-CN" sz="1600" kern="1200" baseline="0">
                <a:latin typeface="Consolas" panose="020B0609020204030204" charset="0"/>
                <a:ea typeface="+mn-ea"/>
                <a:cs typeface="+mn-cs"/>
              </a:rPr>
              <a:t>3</a:t>
            </a:r>
            <a:r>
              <a:rPr lang="zh-CN" altLang="en-US" sz="1600" kern="1200" baseline="0">
                <a:latin typeface="Consolas" panose="020B0609020204030204" charset="0"/>
                <a:ea typeface="+mn-ea"/>
                <a:cs typeface="+mn-cs"/>
              </a:rPr>
              <a:t>, how='left')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左连接</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a   b   c     d</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0  0  50  60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1  1  51  61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2  2  52  62   NaN</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3  3  53  63  30.0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4  4  54  64  31.0</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293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pd.merge(df1, df</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 how='outer')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外连接</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0  50.0  60.0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1  51.0  61.0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2  52.0  62.0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3  3  53.0  63.0  30.0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4  4  54.0  64.0  31.0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5   NaN   NaN  32.0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  6   NaN   NaN  33.0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7  7   NaN   NaN  34.0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395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df1.join(df3, lsuffix='_f', rsuffix='_r')</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a_f   b   c  a_r   d</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0    0  50  60    3  30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1    1  51  61    4  31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2    2  52  62    5  32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3    3  53  63    6  33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4    4  54  64    7  34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497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1" name="内容占位符 2"/>
          <p:cNvSpPr>
            <a:spLocks noGrp="1"/>
          </p:cNvSpPr>
          <p:nvPr>
            <p:ph sz="half" idx="2"/>
          </p:nvPr>
        </p:nvSpPr>
        <p:spPr/>
        <p:txBody>
          <a:bodyPr anchor="t"/>
          <a:p>
            <a:pPr marL="0" indent="0" defTabSz="914400">
              <a:spcBef>
                <a:spcPts val="600"/>
              </a:spcBef>
              <a:spcAft>
                <a:spcPts val="600"/>
              </a:spcAft>
              <a:buNone/>
            </a:pPr>
            <a:r>
              <a:rPr lang="zh-CN" altLang="en-US" sz="2400" kern="1200" baseline="0">
                <a:latin typeface="Consolas" panose="020B0609020204030204" charset="0"/>
                <a:ea typeface="+mn-ea"/>
                <a:cs typeface="+mn-cs"/>
              </a:rPr>
              <a:t>（</a:t>
            </a:r>
            <a:r>
              <a:rPr lang="en-US" altLang="zh-CN" sz="2400" kern="1200" baseline="0">
                <a:latin typeface="Consolas" panose="020B0609020204030204" charset="0"/>
                <a:ea typeface="+mn-ea"/>
                <a:cs typeface="+mn-cs"/>
              </a:rPr>
              <a:t>17</a:t>
            </a:r>
            <a:r>
              <a:rPr lang="zh-CN" altLang="en-US" sz="2400" kern="1200" baseline="0">
                <a:latin typeface="Consolas" panose="020B0609020204030204" charset="0"/>
                <a:ea typeface="+mn-ea"/>
                <a:cs typeface="+mn-cs"/>
              </a:rPr>
              <a:t>）分组计算</a:t>
            </a:r>
            <a:endParaRPr lang="zh-CN" altLang="en-US" sz="24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df4 = pd.DataFrame({'A':np.random.randint(1,5</a:t>
            </a:r>
            <a:r>
              <a:rPr lang="en-US" altLang="zh-CN" sz="1800" kern="1200" baseline="0">
                <a:latin typeface="Consolas" panose="020B0609020204030204" charset="0"/>
                <a:ea typeface="+mn-ea"/>
                <a:cs typeface="+mn-cs"/>
              </a:rPr>
              <a:t>,8</a:t>
            </a:r>
            <a:r>
              <a:rPr lang="zh-CN" altLang="en-US" sz="1800" kern="1200" baseline="0">
                <a:latin typeface="Consolas" panose="020B0609020204030204" charset="0"/>
                <a:ea typeface="+mn-ea"/>
                <a:cs typeface="+mn-cs"/>
              </a:rPr>
              <a: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'B':np.random.randint(10,15</a:t>
            </a:r>
            <a:r>
              <a:rPr lang="en-US" altLang="zh-CN" sz="1800" kern="1200" baseline="0">
                <a:latin typeface="Consolas" panose="020B0609020204030204" charset="0"/>
                <a:ea typeface="+mn-ea"/>
                <a:cs typeface="+mn-cs"/>
              </a:rPr>
              <a:t>,8</a:t>
            </a:r>
            <a:r>
              <a:rPr lang="zh-CN" altLang="en-US" sz="1800" kern="1200" baseline="0">
                <a:latin typeface="Consolas" panose="020B0609020204030204" charset="0"/>
                <a:ea typeface="+mn-ea"/>
                <a:cs typeface="+mn-cs"/>
              </a:rPr>
              <a: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'C':np.random.randint(20,30</a:t>
            </a:r>
            <a:r>
              <a:rPr lang="en-US" altLang="zh-CN" sz="1800" kern="1200" baseline="0">
                <a:latin typeface="Consolas" panose="020B0609020204030204" charset="0"/>
                <a:ea typeface="+mn-ea"/>
                <a:cs typeface="+mn-cs"/>
              </a:rPr>
              <a:t>,8</a:t>
            </a:r>
            <a:r>
              <a:rPr lang="zh-CN" altLang="en-US" sz="1800" kern="1200" baseline="0">
                <a:latin typeface="Consolas" panose="020B0609020204030204" charset="0"/>
                <a:ea typeface="+mn-ea"/>
                <a:cs typeface="+mn-cs"/>
              </a:rPr>
              <a: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'D':np.random.randint(80,100</a:t>
            </a:r>
            <a:r>
              <a:rPr lang="en-US" altLang="zh-CN" sz="1800" kern="1200" baseline="0">
                <a:latin typeface="Consolas" panose="020B0609020204030204" charset="0"/>
                <a:ea typeface="+mn-ea"/>
                <a:cs typeface="+mn-cs"/>
              </a:rPr>
              <a:t>,8</a:t>
            </a:r>
            <a:r>
              <a:rPr lang="zh-CN" altLang="en-US" sz="1800" kern="1200" baseline="0">
                <a:latin typeface="Consolas" panose="020B0609020204030204" charset="0"/>
                <a:ea typeface="+mn-ea"/>
                <a:cs typeface="+mn-cs"/>
              </a:rPr>
              <a: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df4</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   D</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0  1  13  26  81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1  3  14  29  88</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2  1  13  28  88</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3  2  10  21  90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4  4  14  28  83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5  4  11  24  81</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6  2  11  26  99</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7  3  13  25  91</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600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内容占位符 2"/>
          <p:cNvSpPr>
            <a:spLocks noGrp="1"/>
          </p:cNvSpPr>
          <p:nvPr>
            <p:ph sz="half" idx="2"/>
          </p:nvPr>
        </p:nvSpPr>
        <p:spPr/>
        <p:txBody>
          <a:bodyPr anchor="t"/>
          <a:p>
            <a:pPr marL="0" indent="0" defTabSz="914400">
              <a:spcBef>
                <a:spcPts val="6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&gt;&gt;&gt; df4.groupby('A').sum()          # 数据分组计算</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B   C    D</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A             </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1  26  54  169</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2  21  47  189</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3  27  54  179</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4  25  52  164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702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49" name="内容占位符 2"/>
          <p:cNvSpPr>
            <a:spLocks noGrp="1"/>
          </p:cNvSpPr>
          <p:nvPr>
            <p:ph sz="half" idx="2"/>
          </p:nvPr>
        </p:nvSpPr>
        <p:spPr/>
        <p:txBody>
          <a:bodyPr anchor="t"/>
          <a:p>
            <a:pPr marL="0" indent="0" defTabSz="914400">
              <a:spcBef>
                <a:spcPts val="6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&gt;&gt;&gt; df4.groupby(['A','B']).mean()</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800" kern="1200" baseline="0">
                <a:latin typeface="Consolas" panose="020B0609020204030204" charset="0"/>
                <a:ea typeface="+mn-ea"/>
                <a:cs typeface="+mn-cs"/>
                <a:sym typeface="宋体" panose="02010600030101010101" pitchFamily="2" charset="-122"/>
              </a:rPr>
              <a:t>                        </a:t>
            </a:r>
            <a:r>
              <a:rPr lang="en-US" altLang="zh-CN" sz="1800" kern="1200" baseline="0">
                <a:latin typeface="Consolas" panose="020B0609020204030204" charset="0"/>
                <a:ea typeface="+mn-ea"/>
                <a:cs typeface="+mn-cs"/>
                <a:sym typeface="宋体" panose="02010600030101010101" pitchFamily="2" charset="-122"/>
              </a:rPr>
              <a:t># </a:t>
            </a:r>
            <a:r>
              <a:rPr lang="zh-CN" altLang="en-US" sz="1800" kern="1200" baseline="0">
                <a:latin typeface="Consolas" panose="020B0609020204030204" charset="0"/>
                <a:ea typeface="+mn-ea"/>
                <a:cs typeface="+mn-cs"/>
                <a:sym typeface="宋体" panose="02010600030101010101" pitchFamily="2" charset="-122"/>
              </a:rPr>
              <a:t>加</a:t>
            </a:r>
            <a:r>
              <a:rPr lang="en-US" altLang="zh-CN" sz="1800" kern="1200" baseline="0">
                <a:latin typeface="Consolas" panose="020B0609020204030204" charset="0"/>
                <a:ea typeface="+mn-ea"/>
                <a:cs typeface="+mn-cs"/>
                <a:sym typeface="宋体" panose="02010600030101010101" pitchFamily="2" charset="-122"/>
              </a:rPr>
              <a:t>as_index=False</a:t>
            </a:r>
            <a:r>
              <a:rPr lang="zh-CN" altLang="en-US" sz="1800" kern="1200" baseline="0">
                <a:latin typeface="Consolas" panose="020B0609020204030204" charset="0"/>
                <a:ea typeface="+mn-ea"/>
                <a:cs typeface="+mn-cs"/>
                <a:sym typeface="宋体" panose="02010600030101010101" pitchFamily="2" charset="-122"/>
              </a:rPr>
              <a:t>参数可防止分组名变为索引</a:t>
            </a:r>
            <a:endParaRPr lang="zh-CN" altLang="en-US" sz="1800" kern="1200" baseline="0">
              <a:latin typeface="Consolas" panose="020B0609020204030204" charset="0"/>
              <a:ea typeface="+mn-ea"/>
              <a:cs typeface="+mn-cs"/>
              <a:sym typeface="宋体" panose="02010600030101010101" pitchFamily="2" charset="-122"/>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C     D</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A  B             </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1 13  27.0  84.5</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2 10  21.0  90.0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11  26.0  99.0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3 13  25.0  91.0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14  29.0  88.0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4 11  24.0  81.0</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  14  28.0  83.0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805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3"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18</a:t>
            </a:r>
            <a:r>
              <a:rPr lang="zh-CN" altLang="en-US" sz="2400" kern="1200" baseline="0">
                <a:latin typeface="+mn-lt"/>
                <a:ea typeface="+mn-ea"/>
                <a:cs typeface="+mn-cs"/>
              </a:rPr>
              <a:t>）哑变量矩阵</a:t>
            </a:r>
            <a:r>
              <a:rPr lang="en-US" altLang="zh-CN" sz="2400" kern="1200" baseline="0">
                <a:latin typeface="+mn-lt"/>
                <a:ea typeface="+mn-ea"/>
                <a:cs typeface="+mn-cs"/>
              </a:rPr>
              <a:t>/</a:t>
            </a:r>
            <a:r>
              <a:rPr lang="zh-CN" altLang="en-US" sz="2400" kern="1200" baseline="0">
                <a:latin typeface="+mn-lt"/>
                <a:ea typeface="+mn-ea"/>
                <a:cs typeface="+mn-cs"/>
              </a:rPr>
              <a:t>指标矩阵</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df = pd.DataFrame({'key': ['b', 'b', 'a', 'c', 'a', 'b'],</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'data':range(6)})</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data key</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0   b</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1   b</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2   a</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3   c</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4   a</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5     5   b</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5907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921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9698" name="文本占位符 9218"/>
          <p:cNvSpPr>
            <a:spLocks noGrp="1"/>
          </p:cNvSpPr>
          <p:nvPr>
            <p:ph sz="half" idx="2"/>
          </p:nvPr>
        </p:nvSpPr>
        <p:spPr/>
        <p:txBody>
          <a:bodyPr anchor="t"/>
          <a:p>
            <a:pPr defTabSz="914400">
              <a:spcBef>
                <a:spcPts val="600"/>
              </a:spcBef>
              <a:spcAft>
                <a:spcPts val="600"/>
              </a:spcAft>
            </a:pPr>
            <a:r>
              <a:rPr lang="zh-CN" altLang="en-US" sz="2400" kern="1200" baseline="0" dirty="0">
                <a:latin typeface="+mn-lt"/>
                <a:ea typeface="+mn-ea"/>
                <a:cs typeface="+mn-cs"/>
              </a:rPr>
              <a:t>转置</a:t>
            </a:r>
            <a:endParaRPr lang="zh-CN" altLang="en-US" sz="2400" kern="1200" baseline="0" dirty="0">
              <a:latin typeface="+mn-lt"/>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b = np.array(([1, 2, 3], [4, 5, 6], [7, 8, 9]))</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b</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2, 3],</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       [4, 5, 6],</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       [7, 8, 9]])</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b.T                           # 转置</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4, 7],</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       [2, 5, 8],</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       [3, 6, 9]])</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a = np.array((1, 2, 3, 4))</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a</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2, 3, 4])</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a.T                           # 一维数组转置以后和原来是一样的</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array([1, 2, 3, 4])</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7"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pd.get_dummies(df)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指标矩阵</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data  key_a  key_b  key_c</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0     0      0      1      0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1     1      0      1      0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2     2      1      0      0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3     3      0      0      1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4     4      1      0      0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5     5      0      1      0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pd.get_dummies(df['key'])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指标矩阵</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a  b  c</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3  0  0  1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5  0  1  0</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6009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1"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dummies = pd.get_dummies(df['key'], prefix='key')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指定列名前缀</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dummies</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key_a  key_b  key_c</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3      0      0      1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5      0      1      0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df[['data']].join(dummies)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连接</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data  key_a  key_b  key_c</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0     0      0      1      0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1     1      0      1      0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2     2      1      0      0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3     3      0      0      1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4     4      1      0      0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5     5      0      1      0</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6112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2146"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19</a:t>
            </a:r>
            <a:r>
              <a:rPr lang="zh-CN" altLang="en-US" sz="2400" kern="1200" baseline="0">
                <a:latin typeface="+mn-lt"/>
                <a:ea typeface="+mn-ea"/>
                <a:cs typeface="+mn-cs"/>
              </a:rPr>
              <a:t>）透视转换</a:t>
            </a:r>
            <a:endParaRPr lang="zh-CN" altLang="en-US" sz="2400" kern="1200" baseline="0">
              <a:latin typeface="+mn-lt"/>
              <a:ea typeface="+mn-ea"/>
              <a:cs typeface="+mn-cs"/>
            </a:endParaRPr>
          </a:p>
          <a:p>
            <a:pPr marL="0" indent="0" defTabSz="914400">
              <a:buNone/>
            </a:pPr>
            <a:r>
              <a:rPr lang="zh-CN" altLang="en-US" sz="1800" kern="1200" baseline="0">
                <a:latin typeface="Consolas" panose="020B0609020204030204" charset="0"/>
                <a:ea typeface="+mn-ea"/>
                <a:cs typeface="+mn-cs"/>
              </a:rPr>
              <a:t>&gt;&gt;&gt; df = pd.DataFrame({'a':[1,2,3,4],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'b':[2,3,4,5],</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'c':[3,4,5,6],</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'd':[3,3,3,3]})</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a  b  c  d</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0  1  2  3  3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1  2  3  4  3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2  3  4  5  3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3  4  5  6  3</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3170"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df.pivot(index='a', columns='b', values='c')</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b    2    3    4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3.0  NaN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NaN  4.0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NaN  NaN  5.0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NaN  NaN  NaN  6.0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df.pivot(index='a', columns='b', values='d')</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b    2    3    4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3.0  NaN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NaN  3.0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NaN  NaN  3.0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NaN  NaN  NaN  3.0</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4194"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df.pivot(index='a', columns='b')</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c                   d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b    2    3    4    5    2    3    4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3.0  NaN  NaN  NaN  3.0  NaN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NaN  4.0  NaN  NaN  NaN  3.0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NaN  NaN  5.0  NaN  NaN  NaN  3.0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NaN  NaN  NaN  6.0  NaN  NaN  NaN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df.pivot(index='a', columns='b')['c']</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b    2    3    4    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                    </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  3.0  NaN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  NaN  4.0  NaN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  NaN  NaN  5.0  NaN</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4  NaN  NaN  NaN  6.0</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7"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5218" name="Content Placeholder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zh-CN" sz="2400" kern="1200" baseline="0">
                <a:latin typeface="+mn-lt"/>
                <a:ea typeface="+mn-ea"/>
                <a:cs typeface="+mn-cs"/>
              </a:rPr>
              <a:t>20</a:t>
            </a:r>
            <a:r>
              <a:rPr lang="zh-CN" altLang="en-US" sz="2400" kern="1200" baseline="0">
                <a:latin typeface="+mn-lt"/>
                <a:ea typeface="+mn-ea"/>
                <a:cs typeface="+mn-cs"/>
              </a:rPr>
              <a:t>）数据差分</a:t>
            </a:r>
            <a:endParaRPr lang="zh-CN" altLang="en-US" sz="2400" kern="1200" baseline="0">
              <a:latin typeface="+mn-lt"/>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 = pd.DataFrame({'a':np.random.randint(1, 100,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'b':np.random.randint(1, 100,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index=map(str, range(10)))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a   b</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0  21  54</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1  53  28</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2  18  87</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3  56  40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4  62  34</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5  74  10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6   7  78</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7  58  79</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8  66  80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9  30  21</a:t>
            </a:r>
            <a:endParaRPr lang="zh-CN" altLang="en-US" sz="1800" kern="1200" baseline="0">
              <a:latin typeface="Consolas" panose="020B0609020204030204" charset="0"/>
              <a:ea typeface="+mn-ea"/>
              <a:cs typeface="+mn-cs"/>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1"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6242"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&gt;&gt;&gt; df.diff()            # </a:t>
            </a:r>
            <a:r>
              <a:rPr lang="zh-CN" altLang="en-US" sz="1800" kern="1200" baseline="0">
                <a:latin typeface="Consolas" panose="020B0609020204030204" charset="0"/>
                <a:ea typeface="+mn-ea"/>
                <a:cs typeface="+mn-cs"/>
              </a:rPr>
              <a:t>纵向一阶差分</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      a     b</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0   NaN   NaN</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32.0 -26.0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2 -35.0  59.0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3  38.0 -47.0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4   6.0  -6.0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5  12.0 -24.0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6 -67.0  68.0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7  51.0   1.0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8   8.0   1.0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9 -36.0 -59.0</a:t>
            </a:r>
            <a:endParaRPr lang="en-US" altLang="zh-CN" sz="1800" kern="1200" baseline="0">
              <a:solidFill>
                <a:srgbClr val="00B0F0"/>
              </a:solidFill>
              <a:latin typeface="Consolas" panose="020B0609020204030204" charset="0"/>
              <a:ea typeface="+mn-ea"/>
              <a:cs typeface="+mn-cs"/>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5"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7266"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&gt;&gt;&gt; df.diff(axis=1)       # </a:t>
            </a:r>
            <a:r>
              <a:rPr lang="zh-CN" altLang="en-US" sz="1800" kern="1200" baseline="0">
                <a:latin typeface="Consolas" panose="020B0609020204030204" charset="0"/>
                <a:ea typeface="+mn-ea"/>
                <a:cs typeface="+mn-cs"/>
              </a:rPr>
              <a:t>横向一阶差分</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    a     b</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0 NaN  33.0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NaN -25.0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2 NaN  69.0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3 NaN -16.0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4 NaN -28.0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5 NaN -64.0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6 NaN  71.0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7 NaN  21.0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8 NaN  14.0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9 NaN  -9.0</a:t>
            </a:r>
            <a:endParaRPr lang="en-US" altLang="zh-CN" sz="1800" kern="1200" baseline="0">
              <a:solidFill>
                <a:srgbClr val="00B0F0"/>
              </a:solidFill>
              <a:latin typeface="Consolas" panose="020B0609020204030204" charset="0"/>
              <a:ea typeface="+mn-ea"/>
              <a:cs typeface="+mn-cs"/>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89"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68290"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&gt;&gt;&gt; df.diff(periods=2)      # </a:t>
            </a:r>
            <a:r>
              <a:rPr lang="zh-CN" altLang="en-US" sz="1800" kern="1200" baseline="0">
                <a:latin typeface="Consolas" panose="020B0609020204030204" charset="0"/>
                <a:ea typeface="+mn-ea"/>
                <a:cs typeface="+mn-cs"/>
              </a:rPr>
              <a:t>纵向二阶差分</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      a     b</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0   NaN   NaN</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NaN   NaN</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2  -3.0  33.0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3   3.0  12.0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4  44.0 -53.0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5  18.0 -30.0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6 -55.0  44.0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7 -16.0  69.0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8  59.0   2.0</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9 -28.0 -58.0</a:t>
            </a:r>
            <a:endParaRPr lang="en-US" altLang="zh-CN" sz="1800" kern="1200" baseline="0">
              <a:solidFill>
                <a:srgbClr val="00B0F0"/>
              </a:solidFill>
              <a:latin typeface="Consolas" panose="020B0609020204030204" charset="0"/>
              <a:ea typeface="+mn-ea"/>
              <a:cs typeface="+mn-c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Content Placeholder 2"/>
          <p:cNvSpPr>
            <a:spLocks noGrp="1"/>
          </p:cNvSpPr>
          <p:nvPr>
            <p:ph sz="half" idx="2"/>
          </p:nvPr>
        </p:nvSpPr>
        <p:spPr/>
        <p:txBody>
          <a:bodyPr anchor="t"/>
          <a:p>
            <a:pPr marL="0" indent="0" defTabSz="914400">
              <a:spcBef>
                <a:spcPct val="0"/>
              </a:spcBef>
              <a:buNone/>
            </a:pPr>
            <a:r>
              <a:rPr lang="zh-CN" altLang="en-US" sz="2400" kern="1200" baseline="0">
                <a:latin typeface="+mn-lt"/>
                <a:ea typeface="+mn-ea"/>
                <a:cs typeface="+mn-cs"/>
              </a:rPr>
              <a:t>（</a:t>
            </a:r>
            <a:r>
              <a:rPr lang="en-US" altLang="zh-CN" sz="2400" kern="1200" baseline="0">
                <a:latin typeface="+mn-lt"/>
                <a:ea typeface="+mn-ea"/>
                <a:cs typeface="+mn-cs"/>
              </a:rPr>
              <a:t>21</a:t>
            </a:r>
            <a:r>
              <a:rPr lang="zh-CN" altLang="en-US" sz="2400" kern="1200" baseline="0">
                <a:latin typeface="+mn-lt"/>
                <a:ea typeface="+mn-ea"/>
                <a:cs typeface="+mn-cs"/>
              </a:rPr>
              <a:t>）计算相关系数</a:t>
            </a:r>
            <a:endParaRPr lang="zh-CN" altLang="en-US" sz="2400" kern="1200" baseline="0">
              <a:latin typeface="+mn-lt"/>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 = pd.DataFrame({'A':np.random.randint(1, 100,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'B':np.random.randint(1, 100,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'C':np.random.randint(1, 100, 10)})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df</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    A   B   C</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0   5  91   3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1  90  15  66</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2  93  27   3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3  70  44  66</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4  27  14  10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5  35  46  20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6  33  14  69</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7  12  41  15</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8  28  62  47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9  15  92  77</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693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排序</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np.array([3, 1, 2])</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np.argsort(x)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返回排序后元素的原下标</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0], dtype=int64)</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x[_]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获取排序后的元素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np.array([3, 1, 2, 4])</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np.argsort(x)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0, 3], dtype=int64)</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x[_]</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3, 4])</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rPr>
              <a:t>&gt;&gt;&gt; x.sort()                                                </a:t>
            </a:r>
            <a:r>
              <a:rPr kumimoji="0" lang="en-US" altLang="zh-CN" sz="1800" b="0" i="0" u="none" strike="noStrike" kern="1200" cap="none" spc="0" normalizeH="0" baseline="0" noProof="1">
                <a:solidFill>
                  <a:schemeClr val="tx1"/>
                </a:solidFill>
                <a:latin typeface="+mn-lt"/>
                <a:ea typeface="+mn-ea"/>
                <a:cs typeface="+mn-cs"/>
              </a:rPr>
              <a:t># </a:t>
            </a:r>
            <a:r>
              <a:rPr kumimoji="0" lang="zh-CN" altLang="en-US" sz="1800" b="0" i="0" u="none" strike="noStrike" kern="1200" cap="none" spc="0" normalizeH="0" baseline="0" noProof="1">
                <a:solidFill>
                  <a:schemeClr val="tx1"/>
                </a:solidFill>
                <a:latin typeface="+mn-lt"/>
                <a:ea typeface="+mn-ea"/>
                <a:cs typeface="+mn-cs"/>
              </a:rPr>
              <a:t>原地排序</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rPr>
              <a:t>&gt;&gt;&gt; x</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mn-lt"/>
                <a:ea typeface="+mn-ea"/>
                <a:cs typeface="+mn-cs"/>
              </a:rPr>
              <a:t>array([1, 2, 3, 4])</a:t>
            </a:r>
            <a:endParaRPr kumimoji="0" lang="zh-CN" altLang="en-US" sz="1800" b="0" i="0" u="none" strike="noStrike" kern="1200" cap="none" spc="0" normalizeH="0" baseline="0" noProof="1">
              <a:solidFill>
                <a:srgbClr val="00B0F0"/>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0722" name="标题 921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7" name="Content Placeholder 2"/>
          <p:cNvSpPr>
            <a:spLocks noGrp="1"/>
          </p:cNvSpPr>
          <p:nvPr>
            <p:ph sz="half" idx="2"/>
          </p:nvPr>
        </p:nvSpPr>
        <p:spPr/>
        <p:txBody>
          <a:bodyPr anchor="t"/>
          <a:p>
            <a:pPr marL="0" indent="0" defTabSz="914400">
              <a:spcBef>
                <a:spcPct val="0"/>
              </a:spcBef>
              <a:buNone/>
            </a:pPr>
            <a:r>
              <a:rPr lang="en-US" altLang="zh-CN" sz="1800" kern="1200" baseline="0">
                <a:latin typeface="Consolas" panose="020B0609020204030204" charset="0"/>
                <a:ea typeface="+mn-ea"/>
                <a:cs typeface="+mn-cs"/>
              </a:rPr>
              <a:t>&gt;&gt;&gt; df.corr()                       # pearson</a:t>
            </a:r>
            <a:r>
              <a:rPr lang="zh-CN" altLang="en-US" sz="1800" kern="1200" baseline="0">
                <a:latin typeface="Consolas" panose="020B0609020204030204" charset="0"/>
                <a:ea typeface="+mn-ea"/>
                <a:cs typeface="+mn-cs"/>
              </a:rPr>
              <a:t>相关系数</a:t>
            </a:r>
            <a:endParaRPr lang="zh-CN" altLang="en-US" sz="1800" kern="1200" baseline="0">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          A         B         C</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A  1.000000 -0.560009  0.162105</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B -0.560009  1.000000  0.014687</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C  0.162105  0.014687  1.000000</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latin typeface="Consolas" panose="020B0609020204030204" charset="0"/>
                <a:ea typeface="+mn-ea"/>
                <a:cs typeface="+mn-cs"/>
              </a:rPr>
              <a:t>&gt;&gt;&gt; df.corr('kendall')              # Kendall Tau</a:t>
            </a:r>
            <a:r>
              <a:rPr lang="zh-CN" altLang="en-US" sz="1800" kern="1200" baseline="0">
                <a:latin typeface="Consolas" panose="020B0609020204030204" charset="0"/>
                <a:ea typeface="+mn-ea"/>
                <a:cs typeface="+mn-cs"/>
              </a:rPr>
              <a:t>相关系数</a:t>
            </a:r>
            <a:endParaRPr lang="zh-CN" altLang="en-US" sz="1800" kern="1200" baseline="0">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          A         B         C</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A  1.000000 -0.314627  0.113666</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B -0.314627  1.000000  0.045980</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C  0.113666  0.045980  1.000000</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latin typeface="Consolas" panose="020B0609020204030204" charset="0"/>
                <a:ea typeface="+mn-ea"/>
                <a:cs typeface="+mn-cs"/>
              </a:rPr>
              <a:t>&gt;&gt;&gt; df.corr('spearman')             # spearman秩相关</a:t>
            </a:r>
            <a:endParaRPr lang="en-US" altLang="zh-CN" sz="1800" kern="1200" baseline="0">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          A         B         C</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A  1.000000 -0.419455  0.128051</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B -0.419455  1.000000  0.067279</a:t>
            </a:r>
            <a:endParaRPr lang="en-US" altLang="zh-CN" sz="18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a:solidFill>
                  <a:srgbClr val="00B0F0"/>
                </a:solidFill>
                <a:latin typeface="Consolas" panose="020B0609020204030204" charset="0"/>
                <a:ea typeface="+mn-ea"/>
                <a:cs typeface="+mn-cs"/>
              </a:rPr>
              <a:t>C  0.128051  0.067279  1.000000</a:t>
            </a:r>
            <a:endParaRPr lang="en-US" altLang="zh-CN"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703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71362"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en-US" sz="2400" kern="1200" baseline="0">
                <a:latin typeface="+mn-lt"/>
                <a:ea typeface="+mn-ea"/>
                <a:cs typeface="+mn-cs"/>
              </a:rPr>
              <a:t>22</a:t>
            </a:r>
            <a:r>
              <a:rPr lang="zh-CN" altLang="en-US" sz="2400" kern="1200" baseline="0">
                <a:latin typeface="+mn-lt"/>
                <a:ea typeface="+mn-ea"/>
                <a:cs typeface="+mn-cs"/>
              </a:rPr>
              <a:t>）结合matplotlib绘图</a:t>
            </a:r>
            <a:endParaRPr lang="zh-CN" altLang="en-US" sz="2400" kern="1200" baseline="0">
              <a:latin typeface="+mn-lt"/>
              <a:ea typeface="+mn-ea"/>
              <a:cs typeface="+mn-cs"/>
            </a:endParaRPr>
          </a:p>
          <a:p>
            <a:pPr marL="0" indent="0" defTabSz="914400">
              <a:spcBef>
                <a:spcPts val="600"/>
              </a:spcBef>
              <a:spcAft>
                <a:spcPts val="600"/>
              </a:spcAft>
              <a:buNone/>
            </a:pPr>
            <a:endParaRPr lang="zh-CN" altLang="en-US" sz="1600" kern="1200" baseline="0">
              <a:latin typeface="+mn-lt"/>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import pandas as pd</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import numpy as np</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import matplotlib.pyplot as plt</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df = pd.DataFrame(np.random.randn(1000, 2), columns=['B', 'C']).cumsum()</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df['A'] = pd.Series(list(range(len(df))))</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plt.figure()</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df.plot(x='A')</a:t>
            </a:r>
            <a:endParaRPr lang="zh-CN" altLang="en-US" sz="1400" kern="1200" baseline="0">
              <a:latin typeface="Consolas" panose="020B0609020204030204" charset="0"/>
              <a:ea typeface="+mn-ea"/>
              <a:cs typeface="+mn-cs"/>
            </a:endParaRPr>
          </a:p>
          <a:p>
            <a:pPr marL="0" indent="0" defTabSz="914400">
              <a:spcBef>
                <a:spcPts val="600"/>
              </a:spcBef>
              <a:spcAft>
                <a:spcPts val="600"/>
              </a:spcAft>
              <a:buNone/>
            </a:pPr>
            <a:r>
              <a:rPr lang="zh-CN" altLang="en-US" sz="1400" kern="1200" baseline="0">
                <a:latin typeface="Consolas" panose="020B0609020204030204" charset="0"/>
                <a:ea typeface="+mn-ea"/>
                <a:cs typeface="+mn-cs"/>
              </a:rPr>
              <a:t>&gt;&gt;&gt; plt.show()</a:t>
            </a:r>
            <a:endParaRPr lang="zh-CN" altLang="en-US" sz="1400" kern="1200" baseline="0">
              <a:latin typeface="Consolas" panose="020B0609020204030204" charset="0"/>
              <a:ea typeface="+mn-ea"/>
              <a:cs typeface="+mn-c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3" name="文本占位符 2"/>
          <p:cNvSpPr>
            <a:spLocks noGrp="1"/>
          </p:cNvSpPr>
          <p:nvPr>
            <p:ph type="body" idx="1"/>
          </p:nvPr>
        </p:nvSpPr>
        <p:spPr/>
        <p:txBody>
          <a:bodyPr/>
          <a:p>
            <a:endParaRPr lang="zh-CN" altLang="en-US"/>
          </a:p>
        </p:txBody>
      </p:sp>
      <p:pic>
        <p:nvPicPr>
          <p:cNvPr id="272386" name="图片 6" descr="D~MNSL1TOTIJHM))AT$69]H"/>
          <p:cNvPicPr>
            <a:picLocks noChangeAspect="1"/>
          </p:cNvPicPr>
          <p:nvPr/>
        </p:nvPicPr>
        <p:blipFill>
          <a:blip r:embed="rId1"/>
          <a:stretch>
            <a:fillRect/>
          </a:stretch>
        </p:blipFill>
        <p:spPr>
          <a:xfrm>
            <a:off x="2710180" y="1314450"/>
            <a:ext cx="5048250" cy="3894138"/>
          </a:xfrm>
          <a:prstGeom prst="rect">
            <a:avLst/>
          </a:prstGeom>
          <a:noFill/>
          <a:ln w="9525">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0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73410"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mn-lt"/>
                <a:ea typeface="+mn-ea"/>
                <a:cs typeface="+mn-cs"/>
              </a:rPr>
              <a:t>&gt;&gt;&gt; df = pd.DataFrame(np.random.rand(10, 4), columns=['a', 'b', 'c', 'd'])</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df.plot(kind='bar')</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plt.show()</a:t>
            </a:r>
            <a:endParaRPr lang="zh-CN" altLang="en-US" sz="1800" kern="1200" baseline="0">
              <a:latin typeface="+mn-lt"/>
              <a:ea typeface="+mn-ea"/>
              <a:cs typeface="+mn-cs"/>
            </a:endParaRPr>
          </a:p>
        </p:txBody>
      </p:sp>
      <p:pic>
        <p:nvPicPr>
          <p:cNvPr id="273411" name="图片 7" descr="YS(JONC5V9AHY0RVL)VB[H6"/>
          <p:cNvPicPr>
            <a:picLocks noChangeAspect="1"/>
          </p:cNvPicPr>
          <p:nvPr/>
        </p:nvPicPr>
        <p:blipFill>
          <a:blip r:embed="rId1"/>
          <a:stretch>
            <a:fillRect/>
          </a:stretch>
        </p:blipFill>
        <p:spPr>
          <a:xfrm>
            <a:off x="3707765" y="1594803"/>
            <a:ext cx="5594350" cy="4351337"/>
          </a:xfrm>
          <a:prstGeom prst="rect">
            <a:avLst/>
          </a:prstGeom>
          <a:noFill/>
          <a:ln w="9525">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74434" name="内容占位符 2"/>
          <p:cNvSpPr>
            <a:spLocks noGrp="1"/>
          </p:cNvSpPr>
          <p:nvPr>
            <p:ph sz="half" idx="2"/>
          </p:nvPr>
        </p:nvSpPr>
        <p:spPr/>
        <p:txBody>
          <a:bodyPr anchor="t"/>
          <a:p>
            <a:pPr marL="0" indent="0" defTabSz="914400">
              <a:lnSpc>
                <a:spcPct val="150000"/>
              </a:lnSpc>
              <a:spcBef>
                <a:spcPct val="0"/>
              </a:spcBef>
              <a:buNone/>
            </a:pPr>
            <a:r>
              <a:rPr lang="zh-CN" altLang="en-US" sz="1800" kern="1200" baseline="0">
                <a:latin typeface="+mn-lt"/>
                <a:ea typeface="+mn-ea"/>
                <a:cs typeface="+mn-cs"/>
              </a:rPr>
              <a:t>&gt;&gt;&gt; df = pd.DataFrame(np.random.rand(10, 4), columns=['a', 'b', 'c', 'd'])</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df.plot(kind='barh', stacked=True)</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plt.show()</a:t>
            </a:r>
            <a:endParaRPr lang="zh-CN" altLang="en-US" sz="1800" kern="1200" baseline="0">
              <a:latin typeface="+mn-lt"/>
              <a:ea typeface="+mn-ea"/>
              <a:cs typeface="+mn-cs"/>
            </a:endParaRPr>
          </a:p>
        </p:txBody>
      </p:sp>
      <p:pic>
        <p:nvPicPr>
          <p:cNvPr id="274435" name="图片 8" descr="Z{}64I%UO20{IUGQ3UF@VB7"/>
          <p:cNvPicPr>
            <a:picLocks noChangeAspect="1"/>
          </p:cNvPicPr>
          <p:nvPr/>
        </p:nvPicPr>
        <p:blipFill>
          <a:blip r:embed="rId1"/>
          <a:stretch>
            <a:fillRect/>
          </a:stretch>
        </p:blipFill>
        <p:spPr>
          <a:xfrm>
            <a:off x="3629025" y="1678940"/>
            <a:ext cx="5470525" cy="4267200"/>
          </a:xfrm>
          <a:prstGeom prst="rect">
            <a:avLst/>
          </a:prstGeom>
          <a:noFill/>
          <a:ln w="9525">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275458" name="内容占位符 2"/>
          <p:cNvSpPr>
            <a:spLocks noGrp="1"/>
          </p:cNvSpPr>
          <p:nvPr>
            <p:ph sz="half" idx="2"/>
          </p:nvPr>
        </p:nvSpPr>
        <p:spPr/>
        <p:txBody>
          <a:bodyPr anchor="t"/>
          <a:p>
            <a:pPr marL="0" indent="0" defTabSz="914400">
              <a:buNone/>
            </a:pPr>
            <a:r>
              <a:rPr lang="zh-CN" altLang="en-US" sz="2400" kern="1200" baseline="0">
                <a:latin typeface="+mn-lt"/>
                <a:ea typeface="+mn-ea"/>
                <a:cs typeface="+mn-cs"/>
              </a:rPr>
              <a:t>（</a:t>
            </a:r>
            <a:r>
              <a:rPr lang="en-US" altLang="en-US" sz="2400" kern="1200" baseline="0">
                <a:latin typeface="+mn-lt"/>
                <a:ea typeface="+mn-ea"/>
                <a:cs typeface="+mn-cs"/>
              </a:rPr>
              <a:t>23</a:t>
            </a:r>
            <a:r>
              <a:rPr lang="zh-CN" altLang="en-US" sz="2400" kern="1200" baseline="0">
                <a:latin typeface="+mn-lt"/>
                <a:ea typeface="+mn-ea"/>
                <a:cs typeface="+mn-cs"/>
              </a:rPr>
              <a:t>）文件读写</a:t>
            </a:r>
            <a:endParaRPr lang="zh-CN" altLang="en-US" sz="2400" kern="1200" baseline="0">
              <a:latin typeface="+mn-lt"/>
              <a:ea typeface="+mn-ea"/>
              <a:cs typeface="+mn-cs"/>
            </a:endParaRPr>
          </a:p>
          <a:p>
            <a:pPr marL="0" indent="0" defTabSz="914400">
              <a:spcBef>
                <a:spcPts val="600"/>
              </a:spcBef>
              <a:spcAft>
                <a:spcPts val="1200"/>
              </a:spcAft>
              <a:buNone/>
            </a:pPr>
            <a:endParaRPr lang="zh-CN" altLang="en-US" sz="1800" kern="1200" baseline="0">
              <a:latin typeface="+mn-lt"/>
              <a:ea typeface="+mn-ea"/>
              <a:cs typeface="+mn-cs"/>
            </a:endParaRPr>
          </a:p>
          <a:p>
            <a:pPr marL="0" indent="0" defTabSz="914400">
              <a:spcBef>
                <a:spcPts val="600"/>
              </a:spcBef>
              <a:spcAft>
                <a:spcPts val="1200"/>
              </a:spcAft>
              <a:buNone/>
            </a:pPr>
            <a:r>
              <a:rPr lang="zh-CN" altLang="en-US" sz="1800" kern="1200" baseline="0">
                <a:latin typeface="+mn-lt"/>
                <a:ea typeface="+mn-ea"/>
                <a:cs typeface="+mn-cs"/>
              </a:rPr>
              <a:t>&gt;&gt;&gt; df.to_excel('d:\\test.xlsx', sheet_name='dfg')  # 将数据保存为Excel文件</a:t>
            </a:r>
            <a:endParaRPr lang="zh-CN" altLang="en-US" sz="1800" kern="1200" baseline="0">
              <a:latin typeface="+mn-lt"/>
              <a:ea typeface="+mn-ea"/>
              <a:cs typeface="+mn-cs"/>
            </a:endParaRPr>
          </a:p>
          <a:p>
            <a:pPr marL="0" indent="0" defTabSz="914400">
              <a:spcBef>
                <a:spcPts val="600"/>
              </a:spcBef>
              <a:spcAft>
                <a:spcPts val="1200"/>
              </a:spcAft>
              <a:buNone/>
            </a:pPr>
            <a:r>
              <a:rPr lang="zh-CN" altLang="en-US" sz="1800" kern="1200" baseline="0">
                <a:latin typeface="+mn-lt"/>
                <a:ea typeface="+mn-ea"/>
                <a:cs typeface="+mn-cs"/>
              </a:rPr>
              <a:t>&gt;&gt;&gt; df = pd.read_excel('d:\\test.xlsx', 'dfg', index_col=None, na_values=['NA'])</a:t>
            </a:r>
            <a:endParaRPr lang="zh-CN" altLang="en-US" sz="1800" kern="1200" baseline="0">
              <a:latin typeface="+mn-lt"/>
              <a:ea typeface="+mn-ea"/>
              <a:cs typeface="+mn-cs"/>
            </a:endParaRPr>
          </a:p>
          <a:p>
            <a:pPr marL="0" indent="0" defTabSz="914400">
              <a:spcBef>
                <a:spcPts val="600"/>
              </a:spcBef>
              <a:spcAft>
                <a:spcPts val="1200"/>
              </a:spcAft>
              <a:buNone/>
            </a:pPr>
            <a:r>
              <a:rPr lang="zh-CN" altLang="en-US" sz="1800" kern="1200" baseline="0">
                <a:latin typeface="+mn-lt"/>
                <a:ea typeface="+mn-ea"/>
                <a:cs typeface="+mn-cs"/>
              </a:rPr>
              <a:t>&gt;&gt;&gt; df.to_csv('d:\\test.csv')                                   # 将数据保存为csv文件</a:t>
            </a:r>
            <a:endParaRPr lang="zh-CN" altLang="en-US" sz="1800" kern="1200" baseline="0">
              <a:latin typeface="+mn-lt"/>
              <a:ea typeface="+mn-ea"/>
              <a:cs typeface="+mn-cs"/>
            </a:endParaRPr>
          </a:p>
          <a:p>
            <a:pPr marL="0" indent="0" defTabSz="914400">
              <a:spcBef>
                <a:spcPts val="600"/>
              </a:spcBef>
              <a:spcAft>
                <a:spcPts val="1200"/>
              </a:spcAft>
              <a:buNone/>
            </a:pPr>
            <a:r>
              <a:rPr lang="zh-CN" altLang="en-US" sz="1800" kern="1200" baseline="0">
                <a:latin typeface="+mn-lt"/>
                <a:ea typeface="+mn-ea"/>
                <a:cs typeface="+mn-cs"/>
              </a:rPr>
              <a:t>&gt;&gt;&gt; df = pd.read_csv('d:\\test.csv')                      # 读取csv文件中的数据</a:t>
            </a:r>
            <a:endParaRPr lang="zh-CN" altLang="en-US" sz="1800" kern="1200" baseline="0">
              <a:latin typeface="+mn-lt"/>
              <a:ea typeface="+mn-ea"/>
              <a:cs typeface="+mn-c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1" name="内容占位符 2"/>
          <p:cNvSpPr>
            <a:spLocks noGrp="1"/>
          </p:cNvSpPr>
          <p:nvPr>
            <p:ph sz="half" idx="2"/>
          </p:nvPr>
        </p:nvSpPr>
        <p:spPr/>
        <p:txBody>
          <a:bodyPr anchor="t"/>
          <a:p>
            <a:pPr defTabSz="914400">
              <a:lnSpc>
                <a:spcPct val="150000"/>
              </a:lnSpc>
              <a:spcBef>
                <a:spcPct val="0"/>
              </a:spcBef>
            </a:pPr>
            <a:r>
              <a:rPr lang="zh-CN" altLang="en-US" sz="2400" b="1" kern="1200" baseline="0">
                <a:latin typeface="+mn-lt"/>
                <a:ea typeface="+mn-ea"/>
                <a:cs typeface="+mn-cs"/>
              </a:rPr>
              <a:t>补充案例：</a:t>
            </a:r>
            <a:r>
              <a:rPr lang="zh-CN" altLang="en-US" sz="2400" kern="1200" baseline="0">
                <a:latin typeface="+mn-lt"/>
                <a:ea typeface="+mn-ea"/>
                <a:cs typeface="+mn-cs"/>
              </a:rPr>
              <a:t>假设有个Excel 2007文件“电影导演演员.xlsx”，其中有三列分别为电影名称、导演和演员列表（同一个电影可能会有多个演员，每个演员姓名之间使用逗号分隔），要求统计每个演员的参演电影数量，并统计最受欢迎的前</a:t>
            </a:r>
            <a:r>
              <a:rPr lang="en-US" altLang="zh-CN" sz="2400" kern="1200" baseline="0">
                <a:latin typeface="+mn-lt"/>
                <a:ea typeface="+mn-ea"/>
                <a:cs typeface="+mn-cs"/>
              </a:rPr>
              <a:t>3</a:t>
            </a:r>
            <a:r>
              <a:rPr lang="zh-CN" altLang="en-US" sz="2400" kern="1200" baseline="0">
                <a:latin typeface="+mn-lt"/>
                <a:ea typeface="+mn-ea"/>
                <a:cs typeface="+mn-cs"/>
              </a:rPr>
              <a:t>个演员。</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7648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
        <p:nvSpPr>
          <p:cNvPr id="3" name="文本占位符 2"/>
          <p:cNvSpPr>
            <a:spLocks noGrp="1"/>
          </p:cNvSpPr>
          <p:nvPr>
            <p:ph type="body" idx="1"/>
          </p:nvPr>
        </p:nvSpPr>
        <p:spPr/>
        <p:txBody>
          <a:bodyPr/>
          <a:p>
            <a:endParaRPr lang="zh-CN" altLang="en-US"/>
          </a:p>
        </p:txBody>
      </p:sp>
      <p:pic>
        <p:nvPicPr>
          <p:cNvPr id="277506" name="图片 2"/>
          <p:cNvPicPr>
            <a:picLocks noChangeAspect="1"/>
          </p:cNvPicPr>
          <p:nvPr/>
        </p:nvPicPr>
        <p:blipFill>
          <a:blip r:embed="rId1"/>
          <a:stretch>
            <a:fillRect/>
          </a:stretch>
        </p:blipFill>
        <p:spPr>
          <a:xfrm>
            <a:off x="2931478" y="1113473"/>
            <a:ext cx="5205412" cy="4630737"/>
          </a:xfrm>
          <a:prstGeom prst="rect">
            <a:avLst/>
          </a:prstGeom>
          <a:noFill/>
          <a:ln w="9525">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2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import pandas as pd</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 = pd.read_excel('电影导演演员.xlsx')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df</a:t>
            </a:r>
            <a:endParaRPr lang="zh-CN" altLang="en-US" sz="1600" kern="1200" baseline="0">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    电影名称   导演                  演员</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0    电影1  导演1     演员1，演员2，演员3，演员4</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    电影2  导演2     演员3，演员2，演员4，演员5</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2    电影3  导演3     演员1，演员5，演员3，演员6</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3    电影4  导演1     演员1，演员4，演员3，演员7</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4    电影5  导演2     演员1，演员2，演员3，演员8</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5    电影6  导演3     演员5，演员7，演员3，演员9</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6    电影7  导演4     演员1，演员4，演员6，演员7</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7    电影8  导演1     演员1，演员4，演员3，演员8</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8    电影9  导演2     演员5，演员4，演员3，演员9</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9   电影10  导演3    演员1，演员4，演员5，演员10</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10  电影11  导演1    演员1，演员4，演员3，演员11</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11  电影12  导演2    演员7，演员4，演员9，演员12</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12  电影13  导演3    演员1，演员7，演员3，演员13</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13  电影14  导演4   演员10，演员4，演员9，演员14</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14  电影15  导演5   演员1，演员8，演员11，演员15</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15  电影16  导演6  演员14，演员4，演员13，演员16</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16  电影17  导演7         演员3，演员4，演员9</a:t>
            </a:r>
            <a:endParaRPr lang="zh-CN" altLang="en-US" sz="1200" kern="1200" baseline="0">
              <a:solidFill>
                <a:srgbClr val="00B0F0"/>
              </a:solidFill>
              <a:latin typeface="Consolas" panose="020B0609020204030204" charset="0"/>
              <a:ea typeface="+mn-ea"/>
              <a:cs typeface="+mn-cs"/>
            </a:endParaRPr>
          </a:p>
          <a:p>
            <a:pPr marL="0" indent="0" defTabSz="914400">
              <a:buNone/>
            </a:pPr>
            <a:r>
              <a:rPr lang="zh-CN" altLang="en-US" sz="1200" kern="1200" baseline="0">
                <a:solidFill>
                  <a:srgbClr val="00B0F0"/>
                </a:solidFill>
                <a:latin typeface="Consolas" panose="020B0609020204030204" charset="0"/>
                <a:ea typeface="+mn-ea"/>
                <a:cs typeface="+mn-cs"/>
              </a:rPr>
              <a:t>17  电影18  导演8        演员3，演员4，演员10</a:t>
            </a:r>
            <a:endParaRPr lang="zh-CN" altLang="en-US" sz="12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7853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pairs = []</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for i in range(len(df)):</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actors = df.at[i, '演员'].split('，')</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for actor in actors:</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pair = (actor, df.at[i, '电影名称'])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pairs.append(pair)</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pairs = sorted(pairs, key=lambda item:int(item[0][2:]))</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7955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np.random.randint(1, 100, 10)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随机整数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array([84, 34, 22, 67,  5,  6, 76, 36, 99, 30])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np.argsort(x)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排序后的原下标</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array([4, 5, 2, 9, 1, 7, 3, 6, 0, 8], dtype=int64)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x[np.argsort(x)]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按序访问元素</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array([ 5,  6, 22, 30, 34, 36, 67, 76, 84, 99])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x[sorted(np.argsort(x)[-5:])]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按原来的顺序返回最大的</a:t>
            </a:r>
            <a:r>
              <a:rPr lang="en-US" altLang="zh-CN" sz="1800" kern="1200" baseline="0">
                <a:latin typeface="Consolas" panose="020B0609020204030204" charset="0"/>
                <a:ea typeface="+mn-ea"/>
                <a:cs typeface="+mn-cs"/>
              </a:rPr>
              <a:t>5</a:t>
            </a:r>
            <a:r>
              <a:rPr lang="zh-CN" altLang="en-US" sz="1800" kern="1200" baseline="0">
                <a:latin typeface="Consolas" panose="020B0609020204030204" charset="0"/>
                <a:ea typeface="+mn-ea"/>
                <a:cs typeface="+mn-cs"/>
              </a:rPr>
              <a:t>个数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array([84, 67, 76, 36, 99])</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746" name="标题 921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7" name="内容占位符 2"/>
          <p:cNvSpPr>
            <a:spLocks noGrp="1"/>
          </p:cNvSpPr>
          <p:nvPr>
            <p:ph sz="half" idx="2"/>
          </p:nvPr>
        </p:nvSpPr>
        <p:spPr/>
        <p:txBody>
          <a:bodyPr anchor="t"/>
          <a:p>
            <a:pPr marL="0" indent="0" defTabSz="914400">
              <a:buNone/>
            </a:pPr>
            <a:r>
              <a:rPr lang="zh-CN" altLang="en-US" sz="1800" kern="1200" baseline="0">
                <a:latin typeface="+mn-lt"/>
                <a:ea typeface="+mn-ea"/>
                <a:cs typeface="+mn-cs"/>
              </a:rPr>
              <a:t>&gt;&gt;&gt; pairs</a:t>
            </a:r>
            <a:endParaRPr lang="zh-CN" altLang="en-US" sz="1800" kern="1200" baseline="0">
              <a:latin typeface="+mn-lt"/>
              <a:ea typeface="+mn-ea"/>
              <a:cs typeface="+mn-cs"/>
            </a:endParaRPr>
          </a:p>
          <a:p>
            <a:pPr marL="0" indent="0" defTabSz="914400">
              <a:buNone/>
            </a:pPr>
            <a:r>
              <a:rPr lang="zh-CN" altLang="en-US" sz="1600" kern="1200" baseline="0">
                <a:solidFill>
                  <a:srgbClr val="00B0F0"/>
                </a:solidFill>
                <a:latin typeface="+mn-lt"/>
                <a:ea typeface="+mn-ea"/>
                <a:cs typeface="+mn-cs"/>
              </a:rPr>
              <a:t>[('演员1', '电影1'), ('演员1', '电影3'), ('演员1', '电影4'), ('演员1', '电影5'), ('演员1', '电影7'), ('演员1', '电影8'), ('演员1', '电影10'), ('演员1', '电影11'), ('演员1', '电影13'), ('演员1', '电影15'), ('演员2', '电影1'), ('演员2', '电影2'), ('演员2', '电影5'), ('演员3', '电影1'), ('演员3', '电影2'), ('演员3', '电影3'), ('演员3', '电影4'), ('演员3', '电影5'), ('演员3', '电影6'), ('演员3', '电影8'), ('演员3', '电影9'), ('演员3', '电影11'), ('演员3', '电影13'), ('演员3', '电影17'), ('演员3', '电影18'), ('演员4', '电影1'), ('演员4', '电影2'), ('演员4', '电影4'), ('演员4', '电影7'), ('演员4', '电影8'), ('演员4', '电影9'), ('演员4', '电影10'), ('演员4', '电影11'), ('演员4', '电影12'), ('演员4', '电影14'), ('演员4', '电影16'), ('演员4', '电影17'), ('演员4', '电影18'), ('演员5', '电影2'), ('演员5', '电影3'), ('演员5', '电影6'), ('演员5', '电影9'), ('演员5', '电影10'), ('演员6', '电影3'), ('演员6', '电影7'), ('演员7', '电影4'), ('演员7', '电影6'), ('演员7', '电影7'), ('演员7', '电影12'), ('演员7', '电影13'), ('演员8', '电影5'), ('演员8', '电影8'), ('演员8', '电影15'), ('演员9', '电影6'), ('演员9', '电影9'), ('演员9', '电影12'), ('演员9', '电影14'), ('演员9', '电影17'), ('演员10', '电影10'), ('演员10', '电影14'), ('演员10', '电影18'), ('演员11', '电影11'), ('演员11', '电影15'), ('演员12', '电影12'), ('演员13', '电影13'), ('演员13', '电影16'), ('演员14', '电影14'), ('演员14', '电影16'), ('演员15', '电影15'), ('演员16', '电影16')]</a:t>
            </a:r>
            <a:endParaRPr lang="zh-CN" altLang="en-US" sz="1600" kern="1200" baseline="0">
              <a:solidFill>
                <a:srgbClr val="00B0F0"/>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8057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index = [item[0] for item in pairs]</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data = [item[1] for item in pairs]</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df1 = pd.DataFrame({'演员':index, '电影名称':data})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result = df1.groupby('演员', as_index=False).count()</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160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result</a:t>
            </a:r>
            <a:endParaRPr lang="zh-CN" altLang="en-US" sz="18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演员  电影名称</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0    演员1    10</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   演员10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2   演员11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3   演员12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4   演员13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5   演员14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6   演员15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7   演员16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8    演员2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9    演员3    12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10   演员4    13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11   演员5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12   演员6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13   演员7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14   演员8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15   演员9     5</a:t>
            </a:r>
            <a:endParaRPr lang="zh-CN" altLang="en-US" sz="14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262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4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result.columns = ['演员', '参演电影数量']</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result</a:t>
            </a:r>
            <a:endParaRPr lang="zh-CN" altLang="en-US" sz="16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演员  参演电影数量</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0    演员1      10</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   演员10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2   演员11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3   演员12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4   演员13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5   演员14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6   演员15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7   演员16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8    演员2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9    演员3      12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10   演员4      13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11   演员5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12   演员6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13   演员7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14   演员8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15   演员9       5</a:t>
            </a:r>
            <a:endParaRPr lang="zh-CN" altLang="en-US" sz="14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365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3" name="内容占位符 2"/>
          <p:cNvSpPr>
            <a:spLocks noGrp="1"/>
          </p:cNvSpPr>
          <p:nvPr>
            <p:ph sz="half" idx="2"/>
          </p:nvPr>
        </p:nvSpPr>
        <p:spPr/>
        <p:txBody>
          <a:bodyPr anchor="t"/>
          <a:p>
            <a:pPr marL="0" indent="0" defTabSz="914400">
              <a:buNone/>
            </a:pPr>
            <a:r>
              <a:rPr lang="zh-CN" altLang="en-US" sz="1400" kern="1200" baseline="0">
                <a:latin typeface="Consolas" panose="020B0609020204030204" charset="0"/>
                <a:ea typeface="+mn-ea"/>
                <a:cs typeface="+mn-cs"/>
              </a:rPr>
              <a:t>&gt;&gt;&gt; result.sort_values('参演电影数量')</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演员  参演电影数量</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3   演员12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6   演员15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7   演员16       1</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2   演员11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4   演员13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5   演员14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12   演员6       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   演员10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8    演员2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14   演员8       3</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11   演员5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13   演员7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15   演员9       5</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0    演员1      10</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9    演员3      12</a:t>
            </a:r>
            <a:endParaRPr lang="zh-CN" altLang="en-US" sz="1400" kern="1200" baseline="0">
              <a:solidFill>
                <a:srgbClr val="00B0F0"/>
              </a:solidFill>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10   演员4      13</a:t>
            </a:r>
            <a:endParaRPr lang="zh-CN" altLang="en-US" sz="14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467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result.nlargest(3, '参演电影数量')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参演电影数量最多的</a:t>
            </a:r>
            <a:r>
              <a:rPr lang="en-US" altLang="zh-CN" sz="1800" kern="1200" baseline="0">
                <a:latin typeface="Consolas" panose="020B0609020204030204" charset="0"/>
                <a:ea typeface="+mn-ea"/>
                <a:cs typeface="+mn-cs"/>
              </a:rPr>
              <a:t>3</a:t>
            </a:r>
            <a:r>
              <a:rPr lang="zh-CN" altLang="en-US" sz="1800" kern="1200" baseline="0">
                <a:latin typeface="Consolas" panose="020B0609020204030204" charset="0"/>
                <a:ea typeface="+mn-ea"/>
                <a:cs typeface="+mn-cs"/>
              </a:rPr>
              <a:t>个演员</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演员  参演电影数量</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  演员4      13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9   演员3      12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0   演员1      10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569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1" name="Content Placeholder 2"/>
          <p:cNvSpPr>
            <a:spLocks noGrp="1"/>
          </p:cNvSpPr>
          <p:nvPr>
            <p:ph sz="half" idx="2"/>
          </p:nvPr>
        </p:nvSpPr>
        <p:spPr/>
        <p:txBody>
          <a:bodyPr anchor="t"/>
          <a:p>
            <a:pPr defTabSz="914400">
              <a:lnSpc>
                <a:spcPct val="150000"/>
              </a:lnSpc>
              <a:spcBef>
                <a:spcPct val="0"/>
              </a:spcBef>
            </a:pPr>
            <a:r>
              <a:rPr lang="zh-CN" altLang="en-US" sz="2400" b="1" kern="1200" baseline="0">
                <a:latin typeface="+mn-lt"/>
                <a:ea typeface="+mn-ea"/>
                <a:cs typeface="+mn-cs"/>
              </a:rPr>
              <a:t>补充案例：</a:t>
            </a:r>
            <a:r>
              <a:rPr lang="zh-CN" altLang="en-US" sz="2400" kern="1200" baseline="0">
                <a:latin typeface="+mn-lt"/>
                <a:ea typeface="+mn-ea"/>
                <a:cs typeface="+mn-cs"/>
              </a:rPr>
              <a:t>运行下面的程序，在当前文件夹中生成饭店营业额模拟数据文件data.csv。</a:t>
            </a:r>
            <a:endParaRPr lang="zh-CN" altLang="en-US" sz="20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8672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5" name="Content Placeholder 2"/>
          <p:cNvSpPr>
            <a:spLocks noGrp="1"/>
          </p:cNvSpPr>
          <p:nvPr>
            <p:ph sz="half" idx="2"/>
          </p:nvPr>
        </p:nvSpPr>
        <p:spPr/>
        <p:txBody>
          <a:bodyPr anchor="t"/>
          <a:p>
            <a:pPr marL="0" indent="0" defTabSz="914400">
              <a:spcBef>
                <a:spcPct val="0"/>
              </a:spcBef>
              <a:buNone/>
            </a:pPr>
            <a:r>
              <a:rPr lang="en-US" altLang="zh-CN" sz="1400" kern="1200" baseline="0">
                <a:latin typeface="Consolas" panose="020B0609020204030204" charset="0"/>
                <a:ea typeface="+mn-ea"/>
                <a:cs typeface="+mn-cs"/>
              </a:rPr>
              <a:t>import csv</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import random</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import datetime</a:t>
            </a:r>
            <a:endParaRPr lang="en-US" altLang="zh-CN" sz="1400" kern="1200" baseline="0">
              <a:latin typeface="Consolas" panose="020B0609020204030204" charset="0"/>
              <a:ea typeface="+mn-ea"/>
              <a:cs typeface="+mn-cs"/>
            </a:endParaRPr>
          </a:p>
          <a:p>
            <a:pPr marL="0" indent="0" defTabSz="914400">
              <a:spcBef>
                <a:spcPct val="0"/>
              </a:spcBef>
              <a:buNone/>
            </a:pP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fn = 'data.csv'</a:t>
            </a:r>
            <a:endParaRPr lang="en-US" altLang="zh-CN" sz="1400" kern="1200" baseline="0">
              <a:latin typeface="Consolas" panose="020B0609020204030204" charset="0"/>
              <a:ea typeface="+mn-ea"/>
              <a:cs typeface="+mn-cs"/>
            </a:endParaRPr>
          </a:p>
          <a:p>
            <a:pPr marL="0" indent="0" defTabSz="914400">
              <a:spcBef>
                <a:spcPct val="0"/>
              </a:spcBef>
              <a:buNone/>
            </a:pP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with open(fn, 'w') as fp:</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创建csv文件写入对象</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wr = csv.writer(fp)</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写入表头</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wr.writerow(['日期', '销量'])</a:t>
            </a:r>
            <a:endParaRPr lang="en-US" altLang="zh-CN" sz="1400" kern="1200" baseline="0">
              <a:latin typeface="Consolas" panose="020B0609020204030204" charset="0"/>
              <a:ea typeface="+mn-ea"/>
              <a:cs typeface="+mn-cs"/>
            </a:endParaRPr>
          </a:p>
          <a:p>
            <a:pPr marL="0" indent="0" defTabSz="914400">
              <a:spcBef>
                <a:spcPct val="0"/>
              </a:spcBef>
              <a:buNone/>
            </a:pP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生成模拟数据</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startDate = datetime.date(2017, 1, 1)</a:t>
            </a:r>
            <a:endParaRPr lang="en-US" altLang="zh-CN" sz="1400" kern="1200" baseline="0">
              <a:latin typeface="Consolas" panose="020B0609020204030204" charset="0"/>
              <a:ea typeface="+mn-ea"/>
              <a:cs typeface="+mn-cs"/>
            </a:endParaRPr>
          </a:p>
          <a:p>
            <a:pPr marL="0" indent="0" defTabSz="914400">
              <a:spcBef>
                <a:spcPct val="0"/>
              </a:spcBef>
              <a:buNone/>
            </a:pP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生成365个模拟数据，可以根据需要进行调整</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for i in range(365):</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生成一个模拟数据，写入csv文件</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amount = 300 + i*5 + random.randrange(100)</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wr.writerow([str(startDate), amount])</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 下一天</a:t>
            </a:r>
            <a:endParaRPr lang="en-US" altLang="zh-CN" sz="1400" kern="1200" baseline="0">
              <a:latin typeface="Consolas" panose="020B0609020204030204" charset="0"/>
              <a:ea typeface="+mn-ea"/>
              <a:cs typeface="+mn-cs"/>
            </a:endParaRPr>
          </a:p>
          <a:p>
            <a:pPr marL="0" indent="0" defTabSz="914400">
              <a:spcBef>
                <a:spcPct val="0"/>
              </a:spcBef>
              <a:buNone/>
            </a:pPr>
            <a:r>
              <a:rPr lang="en-US" altLang="zh-CN" sz="1400" kern="1200" baseline="0">
                <a:latin typeface="Consolas" panose="020B0609020204030204" charset="0"/>
                <a:ea typeface="+mn-ea"/>
                <a:cs typeface="+mn-cs"/>
              </a:rPr>
              <a:t>        startDate = startDate + datetime.timedelta(days=1)</a:t>
            </a:r>
            <a:endParaRPr lang="en-US" altLang="zh-CN" sz="14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774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sym typeface="+mn-ea"/>
              </a:rPr>
              <a:t>然后完成下面的任务：</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1）使用pandas读取文件data.csv中的数据，创建DataFrame对象，并删除其中所有缺失值；</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2）使用matplotlib生成折线图，反应该饭店每天的营业额情况，并把图形保存为本地文件first.jpg；</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3）按月份进行统计，使用matplotlib绘制柱状图显示每个月份的营业额，并把图形保存为本地文件second.jpg；</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4）按月份进行统计，找出相邻两个月最大涨幅，并把涨幅最大的月份写入文件maxMonth.txt；</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5）按季度统计该饭店2018年的营业额数据，使用matplotlib生成饼状图显示2018年4个季度的营业额分布情况，并把图形保存为本地文件third.jpg。</a:t>
            </a:r>
            <a:endParaRPr kumimoji="0" lang="en-US" sz="20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8877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3"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import pandas as pd</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import matplotlib.pyplot as plt</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读取数据，丢弃缺失值</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 = pd.read_csv('data.csv', encoding='cp936')</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 = df.dropna()</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生成营业额折线图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plt.figure()</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df.plot(x=df['日期'])</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plt.savefig('first.jpg')</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8979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np.array([[0, 3, 4], [2, 2, 1]])</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np.argsort(x, axis=0)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二维数组纵向排序，返回原下标</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array([[0, 1,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[1, 0, 0]], dtype=int64)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np.argsort(x, axis=1)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二维数组横向排序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array([[0, 1,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[2, 0, 1]], dtype=int64)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x.sort(axis=1)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原地排序，横向</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注意，是每行单独排序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array([[0, 3, 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[1, 2,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x.sort(axis=0)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原地排序，纵向</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每列单独排序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array([[0, 2, 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[1, 3,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770" name="标题 921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7"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按月统计，生成柱状图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plt.figure()</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df1 = df[:]</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df1['month'] = df1['日期'].map(lambda x: x[:x.rindex('-')])</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df1 = df1.groupby(by='month', as_index=False).sum()</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df1.plot(x=df1['month'], kind='bar')</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plt.savefig('second.jpg')</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查找涨幅最大的月份，写入文件</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plt.figure()</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df2 = df1.drop('month', axis=1).diff()</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m = df2['销量'].nlargest(1).keys()[0]</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with open('maxMonth.txt', 'w') as fp:</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fp.write(df1.loc[m, 'month'])</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908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1" name="Content Placeholder 2"/>
          <p:cNvSpPr>
            <a:spLocks noGrp="1"/>
          </p:cNvSpPr>
          <p:nvPr>
            <p:ph sz="half" idx="2"/>
          </p:nvPr>
        </p:nvSpPr>
        <p:spPr/>
        <p:txBody>
          <a:bodyPr anchor="t"/>
          <a:p>
            <a:pPr marL="0" indent="0" defTabSz="914400">
              <a:buNone/>
            </a:pPr>
            <a:r>
              <a:rPr lang="en-US" altLang="zh-CN" sz="1600" kern="1200" baseline="0">
                <a:latin typeface="Consolas" panose="020B0609020204030204" charset="0"/>
                <a:ea typeface="+mn-ea"/>
                <a:cs typeface="+mn-cs"/>
              </a:rPr>
              <a:t># 按季度统计，生成饼状图</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plt.figure()</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one = df1[:3]['销量'].sum()</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two = df1[3:6]['销量'].sum()</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three = df1[6:9]['销量'].sum()</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four = df1[9:12]['销量'].sum()</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plt.pie([one, two, three, four],labels=['one', 'two', 'three', 'four'])</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plt.savefig('third.jpg')</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918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5" name="Content Placeholder 2"/>
          <p:cNvSpPr>
            <a:spLocks noGrp="1"/>
          </p:cNvSpPr>
          <p:nvPr>
            <p:ph sz="half" idx="2"/>
          </p:nvPr>
        </p:nvSpPr>
        <p:spPr/>
        <p:txBody>
          <a:bodyPr anchor="t"/>
          <a:p>
            <a:pPr defTabSz="914400"/>
            <a:r>
              <a:rPr lang="en-US" altLang="zh-CN" sz="2400" kern="1200" baseline="0">
                <a:latin typeface="+mn-lt"/>
                <a:ea typeface="+mn-ea"/>
                <a:cs typeface="+mn-cs"/>
              </a:rPr>
              <a:t>first.jpg</a:t>
            </a:r>
            <a:endParaRPr lang="en-US" altLang="zh-CN"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928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pic>
        <p:nvPicPr>
          <p:cNvPr id="292867" name="Picture 3"/>
          <p:cNvPicPr>
            <a:picLocks noChangeAspect="1"/>
          </p:cNvPicPr>
          <p:nvPr/>
        </p:nvPicPr>
        <p:blipFill>
          <a:blip r:embed="rId1"/>
          <a:stretch>
            <a:fillRect/>
          </a:stretch>
        </p:blipFill>
        <p:spPr>
          <a:xfrm>
            <a:off x="2875598" y="1062990"/>
            <a:ext cx="5916612" cy="4437063"/>
          </a:xfrm>
          <a:prstGeom prst="rect">
            <a:avLst/>
          </a:prstGeom>
          <a:noFill/>
          <a:ln w="9525">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89" name="Content Placeholder 2"/>
          <p:cNvSpPr>
            <a:spLocks noGrp="1"/>
          </p:cNvSpPr>
          <p:nvPr>
            <p:ph sz="half" idx="2"/>
          </p:nvPr>
        </p:nvSpPr>
        <p:spPr/>
        <p:txBody>
          <a:bodyPr anchor="t"/>
          <a:p>
            <a:pPr defTabSz="914400"/>
            <a:r>
              <a:rPr lang="en-US" altLang="zh-CN" sz="2400" kern="1200" baseline="0">
                <a:latin typeface="+mn-lt"/>
                <a:ea typeface="+mn-ea"/>
                <a:cs typeface="+mn-cs"/>
              </a:rPr>
              <a:t>second.jpg</a:t>
            </a:r>
            <a:endParaRPr lang="en-US" altLang="zh-CN"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9389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pic>
        <p:nvPicPr>
          <p:cNvPr id="293891" name="Picture 3"/>
          <p:cNvPicPr>
            <a:picLocks noChangeAspect="1"/>
          </p:cNvPicPr>
          <p:nvPr/>
        </p:nvPicPr>
        <p:blipFill>
          <a:blip r:embed="rId1"/>
          <a:stretch>
            <a:fillRect/>
          </a:stretch>
        </p:blipFill>
        <p:spPr>
          <a:xfrm>
            <a:off x="2667635" y="1375410"/>
            <a:ext cx="6096000" cy="4570413"/>
          </a:xfrm>
          <a:prstGeom prst="rect">
            <a:avLst/>
          </a:prstGeom>
          <a:noFill/>
          <a:ln w="9525">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3" name="Content Placeholder 2"/>
          <p:cNvSpPr>
            <a:spLocks noGrp="1"/>
          </p:cNvSpPr>
          <p:nvPr>
            <p:ph sz="half" idx="2"/>
          </p:nvPr>
        </p:nvSpPr>
        <p:spPr/>
        <p:txBody>
          <a:bodyPr anchor="t"/>
          <a:p>
            <a:pPr defTabSz="914400"/>
            <a:r>
              <a:rPr lang="en-US" altLang="zh-CN" sz="2400" kern="1200" baseline="0">
                <a:latin typeface="+mn-lt"/>
                <a:ea typeface="+mn-ea"/>
                <a:cs typeface="+mn-cs"/>
              </a:rPr>
              <a:t>third.jpg</a:t>
            </a:r>
            <a:endParaRPr lang="en-US" altLang="zh-CN"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949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pic>
        <p:nvPicPr>
          <p:cNvPr id="294915" name="Picture 3"/>
          <p:cNvPicPr>
            <a:picLocks noChangeAspect="1"/>
          </p:cNvPicPr>
          <p:nvPr/>
        </p:nvPicPr>
        <p:blipFill>
          <a:blip r:embed="rId1"/>
          <a:stretch>
            <a:fillRect/>
          </a:stretch>
        </p:blipFill>
        <p:spPr>
          <a:xfrm>
            <a:off x="2815590" y="1480820"/>
            <a:ext cx="5343525" cy="4570413"/>
          </a:xfrm>
          <a:prstGeom prst="rect">
            <a:avLst/>
          </a:prstGeom>
          <a:noFill/>
          <a:ln w="9525">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7" name="Content Placeholder 2"/>
          <p:cNvSpPr>
            <a:spLocks noGrp="1"/>
          </p:cNvSpPr>
          <p:nvPr>
            <p:ph sz="half" idx="2"/>
          </p:nvPr>
        </p:nvSpPr>
        <p:spPr/>
        <p:txBody>
          <a:bodyPr anchor="t"/>
          <a:p>
            <a:pPr defTabSz="914400">
              <a:lnSpc>
                <a:spcPct val="150000"/>
              </a:lnSpc>
              <a:spcBef>
                <a:spcPct val="0"/>
              </a:spcBef>
            </a:pPr>
            <a:r>
              <a:rPr lang="zh-CN" altLang="en-US" sz="2400" b="1" kern="1200" baseline="0">
                <a:latin typeface="+mn-lt"/>
                <a:ea typeface="+mn-ea"/>
                <a:cs typeface="+mn-cs"/>
              </a:rPr>
              <a:t>补充案例：</a:t>
            </a:r>
            <a:r>
              <a:rPr lang="zh-CN" altLang="en-US" sz="2400" kern="1200" baseline="0">
                <a:latin typeface="+mn-lt"/>
                <a:ea typeface="+mn-ea"/>
                <a:cs typeface="+mn-cs"/>
              </a:rPr>
              <a:t>在分析时序数据的有些场合下，可能每个月只能拿到一个数据，然而实际处理时，需要把这个数据扩展到该月的每天，且每天的数据相同。</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2959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1"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import calendar</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import numpy as np</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import pandas as pd</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df = pd.DataFrame({'日期':pd.date_range(start='20170101',</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end='20171231',</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freq='M'),</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'数量':np.random.randint(100, 1000, 12)})</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每个月的天数</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daysEveryMonth = [None, 31, 28, 31, 30, 31, 30, 31, 31, 30, 31, 30, 31]</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newDf = []</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969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5" name="Content Placeholder 2"/>
          <p:cNvSpPr>
            <a:spLocks noGrp="1"/>
          </p:cNvSpPr>
          <p:nvPr>
            <p:ph sz="half" idx="2"/>
          </p:nvPr>
        </p:nvSpPr>
        <p:spPr/>
        <p:txBody>
          <a:bodyPr anchor="t"/>
          <a:p>
            <a:pPr marL="0" indent="0" defTabSz="914400">
              <a:spcBef>
                <a:spcPct val="0"/>
              </a:spcBef>
              <a:buNone/>
            </a:pPr>
            <a:r>
              <a:rPr lang="en-US" altLang="zh-CN" sz="1600" kern="1200" baseline="0">
                <a:latin typeface="Consolas" panose="020B0609020204030204" charset="0"/>
                <a:ea typeface="+mn-ea"/>
                <a:cs typeface="+mn-cs"/>
              </a:rPr>
              <a:t># 把每个月扩展到该月每一天</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for i in range(len(df)):</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 获取年份和月份，适当修改2月天数</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year, month = str(df.iloc[i]['日期'])[:7].split('-')</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y = int(year)</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m = int(month)</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if calendar.isleap(y):</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daysEveryMonth[2] = 29</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else:</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daysEveryMonth[2] = 28</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 该月数量</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data = df.iloc[i]['数量']</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 生成每个月的DataFrame，每天数量都相同</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tempDf = pd.DataFrame({'日期':pd.date_range(start=year+month+'01',</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periods=daysEveryMonth[m],</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freq='D'),</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'数量':data})</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newDf.append(tempDf)</a:t>
            </a:r>
            <a:endParaRPr lang="en-US" altLang="zh-CN" sz="1600" kern="1200" baseline="0">
              <a:latin typeface="Consolas" panose="020B0609020204030204" charset="0"/>
              <a:ea typeface="+mn-ea"/>
              <a:cs typeface="+mn-cs"/>
            </a:endParaRPr>
          </a:p>
          <a:p>
            <a:pPr marL="0" indent="0" defTabSz="914400">
              <a:spcBef>
                <a:spcPct val="0"/>
              </a:spcBef>
              <a:buNone/>
            </a:pP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 合并多个DataFrame</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resultDf = pd.concat(newDf, ignore_index=True)</a:t>
            </a:r>
            <a:endParaRPr lang="en-US" altLang="zh-CN" sz="1600" kern="1200" baseline="0">
              <a:latin typeface="Consolas" panose="020B0609020204030204" charset="0"/>
              <a:ea typeface="+mn-ea"/>
              <a:cs typeface="+mn-cs"/>
            </a:endParaRPr>
          </a:p>
          <a:p>
            <a:pPr marL="0" indent="0" defTabSz="914400">
              <a:spcBef>
                <a:spcPct val="0"/>
              </a:spcBef>
              <a:buNone/>
            </a:pPr>
            <a:r>
              <a:rPr lang="en-US" altLang="zh-CN" sz="1600" kern="1200" baseline="0">
                <a:latin typeface="Consolas" panose="020B0609020204030204" charset="0"/>
                <a:ea typeface="+mn-ea"/>
                <a:cs typeface="+mn-cs"/>
              </a:rPr>
              <a:t>print(resultDf)</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2979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17.4  数据分析模块pandas</a:t>
            </a:r>
            <a:endParaRPr>
              <a:latin typeface="+mj-lt"/>
              <a:ea typeface="+mj-ea"/>
              <a:cs typeface="+mj-cs"/>
              <a:sym typeface="宋体" panose="02010600030101010101" pitchFamily="2" charset="-122"/>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0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99010" name="内容占位符 2"/>
          <p:cNvSpPr>
            <a:spLocks noGrp="1"/>
          </p:cNvSpPr>
          <p:nvPr>
            <p:ph sz="half" idx="2"/>
          </p:nvPr>
        </p:nvSpPr>
        <p:spPr/>
        <p:txBody>
          <a:bodyPr anchor="t"/>
          <a:p>
            <a:pPr marL="0" indent="0" defTabSz="914400">
              <a:spcBef>
                <a:spcPct val="0"/>
              </a:spcBef>
              <a:buNone/>
            </a:pPr>
            <a:r>
              <a:rPr lang="zh-CN" altLang="en-US" sz="2400" kern="1200" baseline="0">
                <a:latin typeface="+mn-lt"/>
                <a:ea typeface="+mn-ea"/>
                <a:cs typeface="+mn-cs"/>
              </a:rPr>
              <a:t>（1）计算平均数函数mean()</a:t>
            </a:r>
            <a:endParaRPr lang="zh-CN" altLang="en-US" sz="2400" kern="1200" baseline="0">
              <a:latin typeface="+mn-lt"/>
              <a:ea typeface="+mn-ea"/>
              <a:cs typeface="+mn-cs"/>
            </a:endParaRPr>
          </a:p>
          <a:p>
            <a:pPr marL="0" indent="0" defTabSz="914400">
              <a:lnSpc>
                <a:spcPct val="150000"/>
              </a:lnSpc>
              <a:spcBef>
                <a:spcPct val="0"/>
              </a:spcBef>
              <a:buNone/>
            </a:pP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import statistics</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statistics.mean([1, 2, 3, 4, 5, 6, 7, 8, 9])</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                                         # 使用整数列表做参数</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5.0</a:t>
            </a:r>
            <a:endParaRPr lang="zh-CN" altLang="en-US" sz="1800" kern="1200" baseline="0">
              <a:solidFill>
                <a:srgbClr val="00B0F0"/>
              </a:solidFill>
              <a:latin typeface="Consolas" panose="020B0609020204030204" charset="0"/>
              <a:ea typeface="+mn-ea"/>
              <a:cs typeface="+mn-cs"/>
            </a:endParaRPr>
          </a:p>
          <a:p>
            <a:pPr marL="0" indent="0" defTabSz="914400">
              <a:lnSpc>
                <a:spcPct val="150000"/>
              </a:lnSpc>
              <a:spcBef>
                <a:spcPct val="0"/>
              </a:spcBef>
              <a:buNone/>
            </a:pPr>
            <a:r>
              <a:rPr lang="zh-CN" altLang="en-US" sz="1800" kern="1200" baseline="0">
                <a:latin typeface="Consolas" panose="020B0609020204030204" charset="0"/>
                <a:ea typeface="+mn-ea"/>
                <a:cs typeface="+mn-cs"/>
              </a:rPr>
              <a:t>&gt;&gt;&gt; statistics.mean(range(1,10))         # 使用range对象做参数</a:t>
            </a:r>
            <a:endParaRPr lang="zh-CN" altLang="en-US" sz="1800" kern="1200" baseline="0">
              <a:latin typeface="Consolas" panose="020B0609020204030204" charset="0"/>
              <a:ea typeface="+mn-ea"/>
              <a:cs typeface="+mn-cs"/>
            </a:endParaRPr>
          </a:p>
          <a:p>
            <a:pPr marL="0" indent="0" defTabSz="914400">
              <a:lnSpc>
                <a:spcPct val="150000"/>
              </a:lnSpc>
              <a:spcBef>
                <a:spcPct val="0"/>
              </a:spcBef>
              <a:buNone/>
            </a:pPr>
            <a:r>
              <a:rPr lang="zh-CN" altLang="en-US" sz="1800" kern="1200" baseline="0">
                <a:solidFill>
                  <a:srgbClr val="00B0F0"/>
                </a:solidFill>
                <a:latin typeface="Consolas" panose="020B0609020204030204" charset="0"/>
                <a:ea typeface="+mn-ea"/>
                <a:cs typeface="+mn-cs"/>
              </a:rPr>
              <a:t>5.0</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0034" name="内容占位符 2"/>
          <p:cNvSpPr>
            <a:spLocks noGrp="1"/>
          </p:cNvSpPr>
          <p:nvPr>
            <p:ph sz="half" idx="2"/>
          </p:nvPr>
        </p:nvSpPr>
        <p:spPr/>
        <p:txBody>
          <a:bodyPr anchor="t"/>
          <a:p>
            <a:pPr marL="0" indent="0" defTabSz="914400">
              <a:spcBef>
                <a:spcPts val="600"/>
              </a:spcBef>
              <a:buNone/>
            </a:pPr>
            <a:r>
              <a:rPr lang="zh-CN" altLang="en-US" sz="1800" kern="1200" baseline="0">
                <a:latin typeface="Consolas" panose="020B0609020204030204" charset="0"/>
                <a:ea typeface="+mn-ea"/>
                <a:cs typeface="+mn-cs"/>
              </a:rPr>
              <a:t>&gt;&gt;&gt; import fractions</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x = [(3, 7), (1, 21), (5, 3), (1, 3)]</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y = [fractions.Fraction(*item) for item in x]</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y</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solidFill>
                  <a:srgbClr val="00B0F0"/>
                </a:solidFill>
                <a:latin typeface="Consolas" panose="020B0609020204030204" charset="0"/>
                <a:ea typeface="+mn-ea"/>
                <a:cs typeface="+mn-cs"/>
              </a:rPr>
              <a:t>[Fraction(3, 7), Fraction(1, 21), Fraction(5, 3), Fraction(1, 3)]</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statistics.mean(y)         # 使用包含分数的列表做参数</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solidFill>
                  <a:srgbClr val="00B0F0"/>
                </a:solidFill>
                <a:latin typeface="Consolas" panose="020B0609020204030204" charset="0"/>
                <a:ea typeface="+mn-ea"/>
                <a:cs typeface="+mn-cs"/>
              </a:rPr>
              <a:t>Fraction(13, 21)</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import decimal</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x = ('0.5', '0.75', '0.625', '0.375')</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y = map(decimal.Decimal, x)</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latin typeface="Consolas" panose="020B0609020204030204" charset="0"/>
                <a:ea typeface="+mn-ea"/>
                <a:cs typeface="+mn-cs"/>
              </a:rPr>
              <a:t>&gt;&gt;&gt; statistics.mean(y)         # 使用包含高精度实数的</a:t>
            </a:r>
            <a:r>
              <a:rPr lang="en-US" altLang="zh-CN" sz="1800" kern="1200" baseline="0">
                <a:latin typeface="Consolas" panose="020B0609020204030204" charset="0"/>
                <a:ea typeface="+mn-ea"/>
                <a:cs typeface="+mn-cs"/>
              </a:rPr>
              <a:t>map</a:t>
            </a:r>
            <a:r>
              <a:rPr lang="zh-CN" altLang="en-US" sz="1800" kern="1200" baseline="0">
                <a:latin typeface="Consolas" panose="020B0609020204030204" charset="0"/>
                <a:ea typeface="+mn-ea"/>
                <a:cs typeface="+mn-cs"/>
              </a:rPr>
              <a:t>对象做参数</a:t>
            </a:r>
            <a:endParaRPr lang="zh-CN" altLang="en-US" sz="1800" kern="1200" baseline="0">
              <a:latin typeface="Consolas" panose="020B0609020204030204" charset="0"/>
              <a:ea typeface="+mn-ea"/>
              <a:cs typeface="+mn-cs"/>
            </a:endParaRPr>
          </a:p>
          <a:p>
            <a:pPr marL="0" indent="0" defTabSz="914400">
              <a:spcBef>
                <a:spcPts val="600"/>
              </a:spcBef>
              <a:buNone/>
            </a:pPr>
            <a:r>
              <a:rPr lang="zh-CN" altLang="en-US" sz="1800" kern="1200" baseline="0">
                <a:solidFill>
                  <a:srgbClr val="00B0F0"/>
                </a:solidFill>
                <a:latin typeface="Consolas" panose="020B0609020204030204" charset="0"/>
                <a:ea typeface="+mn-ea"/>
                <a:cs typeface="+mn-cs"/>
              </a:rPr>
              <a:t>Decimal('0.5625')</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3794" name="内容占位符 2"/>
          <p:cNvSpPr>
            <a:spLocks noGrp="1"/>
          </p:cNvSpPr>
          <p:nvPr>
            <p:ph sz="half" idx="2"/>
          </p:nvPr>
        </p:nvSpPr>
        <p:spPr/>
        <p:txBody>
          <a:bodyPr anchor="t"/>
          <a:p>
            <a:pPr defTabSz="914400">
              <a:lnSpc>
                <a:spcPct val="80000"/>
              </a:lnSpc>
            </a:pPr>
            <a:r>
              <a:rPr lang="zh-CN" altLang="en-US" sz="2400" kern="1200" baseline="0" dirty="0">
                <a:latin typeface="+mn-lt"/>
                <a:ea typeface="+mn-ea"/>
                <a:cs typeface="+mn-cs"/>
              </a:rPr>
              <a:t>点积</a:t>
            </a:r>
            <a:r>
              <a:rPr lang="en-US" altLang="zh-CN" sz="2400" kern="1200" baseline="0" dirty="0">
                <a:latin typeface="+mn-lt"/>
                <a:ea typeface="+mn-ea"/>
                <a:cs typeface="+mn-cs"/>
              </a:rPr>
              <a:t>/</a:t>
            </a:r>
            <a:r>
              <a:rPr lang="zh-CN" altLang="en-US" sz="2400" kern="1200" baseline="0" dirty="0">
                <a:latin typeface="+mn-lt"/>
                <a:ea typeface="+mn-ea"/>
                <a:cs typeface="+mn-cs"/>
              </a:rPr>
              <a:t>内积</a:t>
            </a:r>
            <a:endParaRPr lang="zh-CN" altLang="en-US" sz="2400" kern="1200" baseline="0" dirty="0">
              <a:latin typeface="+mn-lt"/>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a = np.array((5, 6, 7))</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b = np.array((6, 6, 6))</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a.dot(b)                                    # 向量内积</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108</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np.dot(a,b)</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108</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sum(a*b)</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108</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c = np.array(([1,2,3],[4,5,6],[7,8,9]))     # 二维数组</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c.dot(a)                    # 二维数组的每行与一维向量计算内积</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array([ 38, 92, 146])</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c[0].dot(a)                 # </a:t>
            </a:r>
            <a:r>
              <a:rPr lang="zh-CN" altLang="en-US" sz="1800" kern="1200" baseline="0" dirty="0">
                <a:latin typeface="Consolas" panose="020B0609020204030204" charset="0"/>
                <a:ea typeface="+mn-ea"/>
                <a:cs typeface="+mn-cs"/>
              </a:rPr>
              <a:t>验证一下，</a:t>
            </a:r>
            <a:r>
              <a:rPr lang="en-US" altLang="zh-CN" sz="1800" kern="1200" baseline="0" dirty="0">
                <a:latin typeface="Consolas" panose="020B0609020204030204" charset="0"/>
                <a:ea typeface="+mn-ea"/>
                <a:cs typeface="+mn-cs"/>
              </a:rPr>
              <a:t>两个一维向量计算内积</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38</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c[1].dot(a)</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92</a:t>
            </a:r>
            <a:endParaRPr lang="en-US" altLang="zh-CN" sz="1800" kern="1200" baseline="0" dirty="0">
              <a:solidFill>
                <a:srgbClr val="00B0F0"/>
              </a:solidFill>
              <a:latin typeface="Consolas" panose="020B0609020204030204" charset="0"/>
              <a:ea typeface="+mn-ea"/>
              <a:cs typeface="+mn-cs"/>
            </a:endParaRPr>
          </a:p>
          <a:p>
            <a:pPr defTabSz="914400">
              <a:lnSpc>
                <a:spcPct val="80000"/>
              </a:lnSpc>
              <a:buNone/>
            </a:pPr>
            <a:r>
              <a:rPr lang="en-US" altLang="zh-CN" sz="1800" kern="1200" baseline="0" dirty="0">
                <a:latin typeface="Consolas" panose="020B0609020204030204" charset="0"/>
                <a:ea typeface="+mn-ea"/>
                <a:cs typeface="+mn-cs"/>
              </a:rPr>
              <a:t>&gt;&gt;&gt; c[2].dot(a)</a:t>
            </a:r>
            <a:endParaRPr lang="en-US" altLang="zh-CN" sz="1800" kern="1200" baseline="0" dirty="0">
              <a:latin typeface="Consolas" panose="020B0609020204030204" charset="0"/>
              <a:ea typeface="+mn-ea"/>
              <a:cs typeface="+mn-cs"/>
            </a:endParaRPr>
          </a:p>
          <a:p>
            <a:pPr defTabSz="914400">
              <a:lnSpc>
                <a:spcPct val="80000"/>
              </a:lnSpc>
              <a:buNone/>
            </a:pPr>
            <a:r>
              <a:rPr lang="en-US" altLang="zh-CN" sz="1800" kern="1200" baseline="0" dirty="0">
                <a:solidFill>
                  <a:srgbClr val="00B0F0"/>
                </a:solidFill>
                <a:latin typeface="Consolas" panose="020B0609020204030204" charset="0"/>
                <a:ea typeface="+mn-ea"/>
                <a:cs typeface="+mn-cs"/>
              </a:rPr>
              <a:t>146</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1058" name="内容占位符 2"/>
          <p:cNvSpPr>
            <a:spLocks noGrp="1"/>
          </p:cNvSpPr>
          <p:nvPr>
            <p:ph sz="half" idx="2"/>
          </p:nvPr>
        </p:nvSpPr>
        <p:spPr/>
        <p:txBody>
          <a:bodyPr anchor="t"/>
          <a:p>
            <a:pPr marL="0" indent="0" defTabSz="914400">
              <a:lnSpc>
                <a:spcPct val="150000"/>
              </a:lnSpc>
              <a:spcBef>
                <a:spcPct val="0"/>
              </a:spcBef>
              <a:buNone/>
            </a:pPr>
            <a:r>
              <a:rPr lang="zh-CN" altLang="en-US" sz="2400" kern="1200" baseline="0">
                <a:latin typeface="+mn-lt"/>
                <a:ea typeface="+mn-ea"/>
                <a:cs typeface="+mn-cs"/>
              </a:rPr>
              <a:t>（2）中位数函数median()、median_low()、median_high()、median_grouped()</a:t>
            </a:r>
            <a:endParaRPr lang="zh-CN" altLang="en-US" sz="2400" kern="1200" baseline="0">
              <a:latin typeface="+mn-lt"/>
              <a:ea typeface="+mn-ea"/>
              <a:cs typeface="+mn-cs"/>
            </a:endParaRPr>
          </a:p>
          <a:p>
            <a:pPr marL="0" indent="0" defTabSz="914400">
              <a:lnSpc>
                <a:spcPct val="150000"/>
              </a:lnSpc>
              <a:spcBef>
                <a:spcPct val="0"/>
              </a:spcBef>
              <a:buNone/>
            </a:pP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statistics.median([1, 3, 5, 7])         # 偶数个样本时取中间两个数的平均数</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solidFill>
                  <a:srgbClr val="00B0F0"/>
                </a:solidFill>
                <a:latin typeface="+mn-lt"/>
                <a:ea typeface="+mn-ea"/>
                <a:cs typeface="+mn-cs"/>
              </a:rPr>
              <a:t>4.0</a:t>
            </a:r>
            <a:endParaRPr lang="zh-CN" altLang="en-US" sz="1800" kern="1200" baseline="0">
              <a:solidFill>
                <a:srgbClr val="00B0F0"/>
              </a:solidFill>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statistics.median_low([1, 3, 5, 7])  # 偶数个样本时取中间两个数的较小者</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solidFill>
                  <a:srgbClr val="00B0F0"/>
                </a:solidFill>
                <a:latin typeface="+mn-lt"/>
                <a:ea typeface="+mn-ea"/>
                <a:cs typeface="+mn-cs"/>
              </a:rPr>
              <a:t>3</a:t>
            </a:r>
            <a:endParaRPr lang="zh-CN" altLang="en-US" sz="1800" kern="1200" baseline="0">
              <a:solidFill>
                <a:srgbClr val="00B0F0"/>
              </a:solidFill>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statistics.median_high([1, 3, 5, 7])  # 偶数个样本时取中间两个数的较大者</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solidFill>
                  <a:srgbClr val="00B0F0"/>
                </a:solidFill>
                <a:latin typeface="+mn-lt"/>
                <a:ea typeface="+mn-ea"/>
                <a:cs typeface="+mn-cs"/>
              </a:rPr>
              <a:t>5</a:t>
            </a:r>
            <a:endParaRPr lang="zh-CN" altLang="en-US" sz="1800" kern="1200" baseline="0">
              <a:solidFill>
                <a:srgbClr val="00B0F0"/>
              </a:solidFill>
              <a:latin typeface="+mn-lt"/>
              <a:ea typeface="+mn-ea"/>
              <a:cs typeface="+mn-cs"/>
            </a:endParaRPr>
          </a:p>
          <a:p>
            <a:pPr marL="0" indent="0" defTabSz="914400">
              <a:lnSpc>
                <a:spcPct val="150000"/>
              </a:lnSpc>
              <a:spcBef>
                <a:spcPct val="0"/>
              </a:spcBef>
              <a:buNone/>
            </a:pPr>
            <a:r>
              <a:rPr lang="zh-CN" altLang="en-US" sz="1800" kern="1200" baseline="0">
                <a:latin typeface="+mn-lt"/>
                <a:ea typeface="+mn-ea"/>
                <a:cs typeface="+mn-cs"/>
              </a:rPr>
              <a:t>&gt;&gt;&gt; statistics.median(range(1,10))</a:t>
            </a:r>
            <a:endParaRPr lang="zh-CN" altLang="en-US" sz="1800" kern="1200" baseline="0">
              <a:latin typeface="+mn-lt"/>
              <a:ea typeface="+mn-ea"/>
              <a:cs typeface="+mn-cs"/>
            </a:endParaRPr>
          </a:p>
          <a:p>
            <a:pPr marL="0" indent="0" defTabSz="914400">
              <a:lnSpc>
                <a:spcPct val="150000"/>
              </a:lnSpc>
              <a:spcBef>
                <a:spcPct val="0"/>
              </a:spcBef>
              <a:buNone/>
            </a:pPr>
            <a:r>
              <a:rPr lang="zh-CN" altLang="en-US" sz="1800" kern="1200" baseline="0">
                <a:solidFill>
                  <a:srgbClr val="00B0F0"/>
                </a:solidFill>
                <a:latin typeface="+mn-lt"/>
                <a:ea typeface="+mn-ea"/>
                <a:cs typeface="+mn-cs"/>
              </a:rPr>
              <a:t>5</a:t>
            </a:r>
            <a:endParaRPr lang="zh-CN" altLang="en-US" sz="1800" kern="1200" baseline="0">
              <a:solidFill>
                <a:srgbClr val="00B0F0"/>
              </a:solidFill>
              <a:latin typeface="+mn-lt"/>
              <a:ea typeface="+mn-ea"/>
              <a:cs typeface="+mn-cs"/>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2082" name="内容占位符 2"/>
          <p:cNvSpPr>
            <a:spLocks noGrp="1"/>
          </p:cNvSpPr>
          <p:nvPr>
            <p:ph sz="half" idx="2"/>
          </p:nvPr>
        </p:nvSpPr>
        <p:spPr/>
        <p:txBody>
          <a:bodyPr anchor="t"/>
          <a:p>
            <a:pPr marL="0" indent="0" defTabSz="914400">
              <a:spcBef>
                <a:spcPts val="600"/>
              </a:spcBef>
              <a:buNone/>
            </a:pPr>
            <a:r>
              <a:rPr lang="zh-CN" altLang="en-US" sz="1800" kern="1200" baseline="0">
                <a:latin typeface="+mn-lt"/>
                <a:ea typeface="+mn-ea"/>
                <a:cs typeface="+mn-cs"/>
              </a:rPr>
              <a:t>&gt;&gt;&gt; statistics.median_low([5, 3, 7]), statistics.median_high([5, 3, 7])</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(5, 5)</a:t>
            </a:r>
            <a:endParaRPr lang="zh-CN" altLang="en-US" sz="1800" kern="1200" baseline="0">
              <a:solidFill>
                <a:srgbClr val="00B0F0"/>
              </a:solidFill>
              <a:latin typeface="+mn-lt"/>
              <a:ea typeface="+mn-ea"/>
              <a:cs typeface="+mn-cs"/>
            </a:endParaRPr>
          </a:p>
          <a:p>
            <a:pPr marL="0" indent="0" defTabSz="914400">
              <a:spcBef>
                <a:spcPts val="600"/>
              </a:spcBef>
              <a:buNone/>
            </a:pPr>
            <a:r>
              <a:rPr lang="zh-CN" altLang="en-US" sz="1800" kern="1200" baseline="0">
                <a:latin typeface="+mn-lt"/>
                <a:ea typeface="+mn-ea"/>
                <a:cs typeface="+mn-cs"/>
              </a:rPr>
              <a:t>&gt;&gt;&gt; statistics.median_grouped([5, 3, 7])</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5.0</a:t>
            </a:r>
            <a:endParaRPr lang="zh-CN" altLang="en-US" sz="1800" kern="1200" baseline="0">
              <a:solidFill>
                <a:srgbClr val="00B0F0"/>
              </a:solidFill>
              <a:latin typeface="+mn-lt"/>
              <a:ea typeface="+mn-ea"/>
              <a:cs typeface="+mn-cs"/>
            </a:endParaRPr>
          </a:p>
          <a:p>
            <a:pPr marL="0" indent="0" defTabSz="914400">
              <a:spcBef>
                <a:spcPts val="600"/>
              </a:spcBef>
              <a:buNone/>
            </a:pPr>
            <a:r>
              <a:rPr lang="zh-CN" altLang="en-US" sz="1800" kern="1200" baseline="0">
                <a:latin typeface="+mn-lt"/>
                <a:ea typeface="+mn-ea"/>
                <a:cs typeface="+mn-cs"/>
              </a:rPr>
              <a:t>&gt;&gt;&gt; statistics.median_grouped([52, 52, 53, 54])</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52.5</a:t>
            </a:r>
            <a:endParaRPr lang="zh-CN" altLang="en-US" sz="1800" kern="1200" baseline="0">
              <a:solidFill>
                <a:srgbClr val="00B0F0"/>
              </a:solidFill>
              <a:latin typeface="+mn-lt"/>
              <a:ea typeface="+mn-ea"/>
              <a:cs typeface="+mn-cs"/>
            </a:endParaRPr>
          </a:p>
          <a:p>
            <a:pPr marL="0" indent="0" defTabSz="914400">
              <a:spcBef>
                <a:spcPts val="600"/>
              </a:spcBef>
              <a:buNone/>
            </a:pPr>
            <a:r>
              <a:rPr lang="zh-CN" altLang="en-US" sz="1800" kern="1200" baseline="0">
                <a:latin typeface="+mn-lt"/>
                <a:ea typeface="+mn-ea"/>
                <a:cs typeface="+mn-cs"/>
              </a:rPr>
              <a:t>&gt;&gt;&gt; statistics.median_grouped([1, 3, 3, 5, 7])</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3.25</a:t>
            </a:r>
            <a:endParaRPr lang="zh-CN" altLang="en-US" sz="1800" kern="1200" baseline="0">
              <a:solidFill>
                <a:srgbClr val="00B0F0"/>
              </a:solidFill>
              <a:latin typeface="+mn-lt"/>
              <a:ea typeface="+mn-ea"/>
              <a:cs typeface="+mn-cs"/>
            </a:endParaRPr>
          </a:p>
          <a:p>
            <a:pPr marL="0" indent="0" defTabSz="914400">
              <a:spcBef>
                <a:spcPts val="600"/>
              </a:spcBef>
              <a:buNone/>
            </a:pPr>
            <a:r>
              <a:rPr lang="zh-CN" altLang="en-US" sz="1800" kern="1200" baseline="0">
                <a:latin typeface="+mn-lt"/>
                <a:ea typeface="+mn-ea"/>
                <a:cs typeface="+mn-cs"/>
              </a:rPr>
              <a:t>&gt;&gt;&gt; statistics.median_grouped([1, 2, 2, 3, 4, 4, 4, 4, 4, 5])</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3.7</a:t>
            </a:r>
            <a:endParaRPr lang="zh-CN" altLang="en-US" sz="1800" kern="1200" baseline="0">
              <a:solidFill>
                <a:srgbClr val="00B0F0"/>
              </a:solidFill>
              <a:latin typeface="+mn-lt"/>
              <a:ea typeface="+mn-ea"/>
              <a:cs typeface="+mn-cs"/>
            </a:endParaRPr>
          </a:p>
          <a:p>
            <a:pPr marL="0" indent="0" defTabSz="914400">
              <a:spcBef>
                <a:spcPts val="600"/>
              </a:spcBef>
              <a:buNone/>
            </a:pPr>
            <a:r>
              <a:rPr lang="zh-CN" altLang="en-US" sz="1800" kern="1200" baseline="0">
                <a:latin typeface="+mn-lt"/>
                <a:ea typeface="+mn-ea"/>
                <a:cs typeface="+mn-cs"/>
              </a:rPr>
              <a:t>&gt;&gt;&gt; statistics.median_grouped([1, 2, 2, 3, 4, 4, 4, 4, 4, 5], interval=2)</a:t>
            </a:r>
            <a:endParaRPr lang="zh-CN" altLang="en-US" sz="1800" kern="1200" baseline="0">
              <a:latin typeface="+mn-lt"/>
              <a:ea typeface="+mn-ea"/>
              <a:cs typeface="+mn-cs"/>
            </a:endParaRPr>
          </a:p>
          <a:p>
            <a:pPr marL="0" indent="0" defTabSz="914400">
              <a:spcBef>
                <a:spcPts val="600"/>
              </a:spcBef>
              <a:buNone/>
            </a:pPr>
            <a:r>
              <a:rPr lang="zh-CN" altLang="en-US" sz="1800" kern="1200" baseline="0">
                <a:solidFill>
                  <a:srgbClr val="00B0F0"/>
                </a:solidFill>
                <a:latin typeface="+mn-lt"/>
                <a:ea typeface="+mn-ea"/>
                <a:cs typeface="+mn-cs"/>
              </a:rPr>
              <a:t>3.4</a:t>
            </a:r>
            <a:endParaRPr lang="zh-CN" altLang="en-US" sz="1800" kern="1200" baseline="0">
              <a:solidFill>
                <a:srgbClr val="00B0F0"/>
              </a:solidFill>
              <a:latin typeface="+mn-lt"/>
              <a:ea typeface="+mn-ea"/>
              <a:cs typeface="+mn-cs"/>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3106" name="内容占位符 2"/>
          <p:cNvSpPr>
            <a:spLocks noGrp="1"/>
          </p:cNvSpPr>
          <p:nvPr>
            <p:ph sz="half" idx="2"/>
          </p:nvPr>
        </p:nvSpPr>
        <p:spPr/>
        <p:txBody>
          <a:bodyPr anchor="t"/>
          <a:p>
            <a:pPr marL="0" indent="0" defTabSz="914400">
              <a:lnSpc>
                <a:spcPct val="150000"/>
              </a:lnSpc>
              <a:spcBef>
                <a:spcPct val="0"/>
              </a:spcBef>
              <a:buNone/>
            </a:pPr>
            <a:r>
              <a:rPr lang="zh-CN" altLang="en-US" sz="2400" kern="1200" baseline="0">
                <a:latin typeface="+mn-lt"/>
                <a:ea typeface="+mn-ea"/>
                <a:cs typeface="+mn-cs"/>
              </a:rPr>
              <a:t>（3）返回最常见数据或出现次数最多的数据（most common data）的函数mode()</a:t>
            </a:r>
            <a:endParaRPr lang="zh-CN" altLang="en-US" sz="2400" kern="1200" baseline="0">
              <a:latin typeface="+mn-lt"/>
              <a:ea typeface="+mn-ea"/>
              <a:cs typeface="+mn-cs"/>
            </a:endParaRPr>
          </a:p>
          <a:p>
            <a:pPr marL="0" indent="0" defTabSz="914400">
              <a:spcBef>
                <a:spcPts val="600"/>
              </a:spcBef>
              <a:spcAft>
                <a:spcPts val="600"/>
              </a:spcAft>
              <a:buNone/>
            </a:pPr>
            <a:endParaRPr lang="zh-CN" altLang="en-US" sz="1800" kern="1200" baseline="0">
              <a:latin typeface="+mn-lt"/>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statistics.mode([1, 3, 5, 7]) # 无法确定出现次数最多的唯一元素</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FF0000"/>
                </a:solidFill>
                <a:latin typeface="Consolas" panose="020B0609020204030204" charset="0"/>
                <a:ea typeface="+mn-ea"/>
                <a:cs typeface="+mn-cs"/>
              </a:rPr>
              <a:t>statistics.StatisticsError: no unique mode; found 4 equally common values</a:t>
            </a:r>
            <a:endParaRPr lang="zh-CN" altLang="en-US" sz="1800" kern="1200" baseline="0">
              <a:solidFill>
                <a:srgbClr val="FF000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statistics.mode([1, 3, 5, 7, 3])</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3</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statistics.mode(["red", "blue", "blue", "red", "green", "red", "red"])</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'red'</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2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4130" name="内容占位符 2"/>
          <p:cNvSpPr>
            <a:spLocks noGrp="1"/>
          </p:cNvSpPr>
          <p:nvPr>
            <p:ph sz="half" idx="2"/>
          </p:nvPr>
        </p:nvSpPr>
        <p:spPr/>
        <p:txBody>
          <a:bodyPr anchor="t"/>
          <a:p>
            <a:pPr marL="0" indent="0" defTabSz="914400">
              <a:lnSpc>
                <a:spcPct val="150000"/>
              </a:lnSpc>
              <a:spcBef>
                <a:spcPts val="600"/>
              </a:spcBef>
              <a:spcAft>
                <a:spcPts val="600"/>
              </a:spcAft>
              <a:buNone/>
            </a:pPr>
            <a:r>
              <a:rPr lang="zh-CN" altLang="en-US" sz="2400" kern="1200" baseline="0">
                <a:latin typeface="+mn-lt"/>
                <a:ea typeface="+mn-ea"/>
                <a:cs typeface="+mn-cs"/>
              </a:rPr>
              <a:t>（4）pstdev()，返回总体标准差（population standard deviation ，the square root of the population variance)。</a:t>
            </a:r>
            <a:endParaRPr lang="zh-CN" altLang="en-US" sz="2400" kern="1200" baseline="0">
              <a:latin typeface="+mn-lt"/>
              <a:ea typeface="+mn-ea"/>
              <a:cs typeface="+mn-cs"/>
            </a:endParaRPr>
          </a:p>
          <a:p>
            <a:pPr marL="0" indent="0" defTabSz="914400">
              <a:spcBef>
                <a:spcPts val="600"/>
              </a:spcBef>
              <a:spcAft>
                <a:spcPts val="600"/>
              </a:spcAft>
              <a:buNone/>
            </a:pPr>
            <a:endParaRPr lang="zh-CN" altLang="en-US" sz="1800" kern="1200" baseline="0">
              <a:latin typeface="+mn-lt"/>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statistics.pstdev([1.5, 2.5, 2.5, 2.75, 3.25, 4.75])</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0.986893273527251</a:t>
            </a:r>
            <a:endParaRPr lang="zh-CN" altLang="en-US" sz="1800" kern="1200" baseline="0">
              <a:solidFill>
                <a:srgbClr val="00B0F0"/>
              </a:solidFill>
              <a:latin typeface="Consolas" panose="020B0609020204030204" charset="0"/>
              <a:ea typeface="+mn-ea"/>
              <a:cs typeface="+mn-cs"/>
            </a:endParaRPr>
          </a:p>
          <a:p>
            <a:pPr marL="0" indent="0" defTabSz="914400">
              <a:spcBef>
                <a:spcPts val="600"/>
              </a:spcBef>
              <a:spcAft>
                <a:spcPts val="600"/>
              </a:spcAft>
              <a:buNone/>
            </a:pPr>
            <a:r>
              <a:rPr lang="zh-CN" altLang="en-US" sz="1800" kern="1200" baseline="0">
                <a:latin typeface="Consolas" panose="020B0609020204030204" charset="0"/>
                <a:ea typeface="+mn-ea"/>
                <a:cs typeface="+mn-cs"/>
              </a:rPr>
              <a:t>&gt;&gt;&gt; statistics.pstdev(range(20))</a:t>
            </a:r>
            <a:endParaRPr lang="zh-CN" altLang="en-US" sz="1800" kern="1200" baseline="0">
              <a:latin typeface="Consolas" panose="020B0609020204030204" charset="0"/>
              <a:ea typeface="+mn-ea"/>
              <a:cs typeface="+mn-cs"/>
            </a:endParaRPr>
          </a:p>
          <a:p>
            <a:pPr marL="0" indent="0" defTabSz="914400">
              <a:spcBef>
                <a:spcPts val="600"/>
              </a:spcBef>
              <a:spcAft>
                <a:spcPts val="600"/>
              </a:spcAft>
              <a:buNone/>
            </a:pPr>
            <a:r>
              <a:rPr lang="zh-CN" altLang="en-US" sz="1800" kern="1200" baseline="0">
                <a:solidFill>
                  <a:srgbClr val="00B0F0"/>
                </a:solidFill>
                <a:latin typeface="Consolas" panose="020B0609020204030204" charset="0"/>
                <a:ea typeface="+mn-ea"/>
                <a:cs typeface="+mn-cs"/>
              </a:rPr>
              <a:t>5.766281297335398</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17.5  统计分析模块statistics</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5154" name="内容占位符 2"/>
          <p:cNvSpPr>
            <a:spLocks noGrp="1"/>
          </p:cNvSpPr>
          <p:nvPr>
            <p:ph sz="half" idx="2"/>
          </p:nvPr>
        </p:nvSpPr>
        <p:spPr/>
        <p:txBody>
          <a:bodyPr anchor="t"/>
          <a:p>
            <a:pPr marL="0" indent="0" defTabSz="914400">
              <a:lnSpc>
                <a:spcPct val="150000"/>
              </a:lnSpc>
              <a:spcBef>
                <a:spcPct val="0"/>
              </a:spcBef>
              <a:buNone/>
            </a:pPr>
            <a:r>
              <a:rPr lang="zh-CN" altLang="en-US" sz="2400" kern="1200" baseline="0">
                <a:latin typeface="+mn-lt"/>
                <a:ea typeface="+mn-ea"/>
                <a:cs typeface="+mn-cs"/>
              </a:rPr>
              <a:t>（5）pvariance()，返回总体方差（population variance）或二次矩（second moment）。</a:t>
            </a:r>
            <a:endParaRPr lang="zh-CN" altLang="en-US" sz="2400" kern="1200" baseline="0">
              <a:latin typeface="+mn-lt"/>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statistics.pvariance([1.5, 2.5, 2.5, 2.75, 3.25, 4.75])</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solidFill>
                  <a:srgbClr val="00B0F0"/>
                </a:solidFill>
                <a:latin typeface="Consolas" panose="020B0609020204030204" charset="0"/>
                <a:ea typeface="+mn-ea"/>
                <a:cs typeface="+mn-cs"/>
              </a:rPr>
              <a:t>0.9739583333333334</a:t>
            </a:r>
            <a:endParaRPr lang="zh-CN" altLang="en-US" sz="1600" kern="1200" baseline="0">
              <a:solidFill>
                <a:srgbClr val="00B0F0"/>
              </a:solidFill>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x = [1, 2, 3, 4, 5, 10, 9, 8, 7, 6]</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mu = statistics.mean(x)</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mu</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solidFill>
                  <a:srgbClr val="00B0F0"/>
                </a:solidFill>
                <a:latin typeface="Consolas" panose="020B0609020204030204" charset="0"/>
                <a:ea typeface="+mn-ea"/>
                <a:cs typeface="+mn-cs"/>
              </a:rPr>
              <a:t>5.5</a:t>
            </a:r>
            <a:endParaRPr lang="zh-CN" altLang="en-US" sz="1600" kern="1200" baseline="0">
              <a:solidFill>
                <a:srgbClr val="00B0F0"/>
              </a:solidFill>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statistics.pvariance([1, 2, 3, 4, 5, 10, 9, 8, 7, 6], mu)</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solidFill>
                  <a:srgbClr val="00B0F0"/>
                </a:solidFill>
                <a:latin typeface="Consolas" panose="020B0609020204030204" charset="0"/>
                <a:ea typeface="+mn-ea"/>
                <a:cs typeface="+mn-cs"/>
              </a:rPr>
              <a:t>8.25</a:t>
            </a:r>
            <a:endParaRPr lang="zh-CN" altLang="en-US" sz="1600" kern="1200" baseline="0">
              <a:solidFill>
                <a:srgbClr val="00B0F0"/>
              </a:solidFill>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statistics.pvariance(range(20))</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solidFill>
                  <a:srgbClr val="00B0F0"/>
                </a:solidFill>
                <a:latin typeface="Consolas" panose="020B0609020204030204" charset="0"/>
                <a:ea typeface="+mn-ea"/>
                <a:cs typeface="+mn-cs"/>
              </a:rPr>
              <a:t>33.25</a:t>
            </a:r>
            <a:endParaRPr lang="zh-CN" altLang="en-US" sz="1600" kern="1200" baseline="0">
              <a:solidFill>
                <a:srgbClr val="00B0F0"/>
              </a:solidFill>
              <a:latin typeface="Consolas" panose="020B0609020204030204" charset="0"/>
              <a:ea typeface="+mn-ea"/>
              <a:cs typeface="+mn-cs"/>
            </a:endParaRPr>
          </a:p>
          <a:p>
            <a:pPr marL="0" indent="0" defTabSz="914400">
              <a:spcBef>
                <a:spcPts val="300"/>
              </a:spcBef>
              <a:buNone/>
            </a:pPr>
            <a:r>
              <a:rPr lang="zh-CN" altLang="en-US" sz="1600" kern="1200" baseline="0">
                <a:latin typeface="Consolas" panose="020B0609020204030204" charset="0"/>
                <a:ea typeface="+mn-ea"/>
                <a:cs typeface="+mn-cs"/>
              </a:rPr>
              <a:t>&gt;&gt;&gt; statistics.pvariance((random.randint(1,10000) for i in range(30)))</a:t>
            </a:r>
            <a:endParaRPr lang="zh-CN" altLang="en-US" sz="1600" kern="1200" baseline="0">
              <a:latin typeface="Consolas" panose="020B0609020204030204" charset="0"/>
              <a:ea typeface="+mn-ea"/>
              <a:cs typeface="+mn-cs"/>
            </a:endParaRPr>
          </a:p>
          <a:p>
            <a:pPr marL="0" indent="0" defTabSz="914400">
              <a:spcBef>
                <a:spcPts val="300"/>
              </a:spcBef>
              <a:buNone/>
            </a:pPr>
            <a:r>
              <a:rPr lang="zh-CN" altLang="en-US" sz="1600" kern="1200" baseline="0">
                <a:solidFill>
                  <a:srgbClr val="00B0F0"/>
                </a:solidFill>
                <a:latin typeface="Consolas" panose="020B0609020204030204" charset="0"/>
                <a:ea typeface="+mn-ea"/>
                <a:cs typeface="+mn-cs"/>
              </a:rPr>
              <a:t>10903549.933333334</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17.5  统计分析模块statistics</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306178" name="内容占位符 2"/>
          <p:cNvSpPr>
            <a:spLocks noGrp="1"/>
          </p:cNvSpPr>
          <p:nvPr>
            <p:ph sz="half" idx="2"/>
          </p:nvPr>
        </p:nvSpPr>
        <p:spPr/>
        <p:txBody>
          <a:bodyPr anchor="t"/>
          <a:p>
            <a:pPr marL="0" indent="0" defTabSz="914400">
              <a:lnSpc>
                <a:spcPct val="150000"/>
              </a:lnSpc>
              <a:spcBef>
                <a:spcPct val="0"/>
              </a:spcBef>
              <a:buNone/>
            </a:pPr>
            <a:r>
              <a:rPr lang="zh-CN" altLang="en-US" sz="2400" kern="1200" baseline="0">
                <a:latin typeface="+mn-lt"/>
                <a:ea typeface="+mn-ea"/>
                <a:cs typeface="+mn-cs"/>
              </a:rPr>
              <a:t>（6）variance()、stdev()，计算样本方差（sample variance）和样本标准差（sample standard deviation，the square root of the sample variance，也叫均方差）。</a:t>
            </a:r>
            <a:endParaRPr lang="zh-CN" altLang="en-US" sz="2400" kern="1200" baseline="0">
              <a:latin typeface="+mn-lt"/>
              <a:ea typeface="+mn-ea"/>
              <a:cs typeface="+mn-cs"/>
            </a:endParaRPr>
          </a:p>
          <a:p>
            <a:pPr marL="0" indent="0" defTabSz="914400">
              <a:spcBef>
                <a:spcPts val="600"/>
              </a:spcBef>
              <a:buNone/>
            </a:pPr>
            <a:r>
              <a:rPr lang="zh-CN" altLang="en-US" sz="1600" kern="1200" baseline="0">
                <a:latin typeface="Consolas" panose="020B0609020204030204" charset="0"/>
                <a:ea typeface="+mn-ea"/>
                <a:cs typeface="+mn-cs"/>
              </a:rPr>
              <a:t>&gt;&gt;&gt; statistics.variance(range(20))</a:t>
            </a:r>
            <a:endParaRPr lang="zh-CN" altLang="en-US" sz="1600" kern="1200" baseline="0">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35.0</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latin typeface="Consolas" panose="020B0609020204030204" charset="0"/>
                <a:ea typeface="+mn-ea"/>
                <a:cs typeface="+mn-cs"/>
              </a:rPr>
              <a:t>&gt;&gt;&gt; statistics.stdev(range(20))</a:t>
            </a:r>
            <a:endParaRPr lang="zh-CN" altLang="en-US" sz="1600" kern="1200" baseline="0">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5.916079783099616</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latin typeface="Consolas" panose="020B0609020204030204" charset="0"/>
                <a:ea typeface="+mn-ea"/>
                <a:cs typeface="+mn-cs"/>
              </a:rPr>
              <a:t>&gt;&gt;&gt; _ * _</a:t>
            </a:r>
            <a:endParaRPr lang="zh-CN" altLang="en-US" sz="1600" kern="1200" baseline="0">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35.0</a:t>
            </a:r>
            <a:endParaRPr lang="zh-CN" altLang="en-US" sz="1600" kern="1200" baseline="0">
              <a:solidFill>
                <a:srgbClr val="00B0F0"/>
              </a:solidFill>
              <a:latin typeface="Consolas" panose="020B0609020204030204" charset="0"/>
              <a:ea typeface="+mn-ea"/>
              <a:cs typeface="+mn-cs"/>
            </a:endParaRPr>
          </a:p>
          <a:p>
            <a:pPr marL="0" indent="0" defTabSz="914400">
              <a:spcBef>
                <a:spcPts val="600"/>
              </a:spcBef>
              <a:buNone/>
            </a:pPr>
            <a:r>
              <a:rPr lang="zh-CN" altLang="en-US" sz="1600" kern="1200" baseline="0">
                <a:latin typeface="Consolas" panose="020B0609020204030204" charset="0"/>
                <a:ea typeface="+mn-ea"/>
                <a:cs typeface="+mn-cs"/>
              </a:rPr>
              <a:t>&gt;&gt;&gt; lst = [3, 3, 3, 3, 3, 3]</a:t>
            </a:r>
            <a:endParaRPr lang="zh-CN" altLang="en-US" sz="1600" kern="1200" baseline="0">
              <a:latin typeface="Consolas" panose="020B0609020204030204" charset="0"/>
              <a:ea typeface="+mn-ea"/>
              <a:cs typeface="+mn-cs"/>
            </a:endParaRPr>
          </a:p>
          <a:p>
            <a:pPr marL="0" indent="0" defTabSz="914400">
              <a:spcBef>
                <a:spcPts val="600"/>
              </a:spcBef>
              <a:buNone/>
            </a:pPr>
            <a:r>
              <a:rPr lang="zh-CN" altLang="en-US" sz="1600" kern="1200" baseline="0">
                <a:latin typeface="Consolas" panose="020B0609020204030204" charset="0"/>
                <a:ea typeface="+mn-ea"/>
                <a:cs typeface="+mn-cs"/>
              </a:rPr>
              <a:t>&gt;&gt;&gt; statistics.variance(lst), statistics.stdev(lst)</a:t>
            </a:r>
            <a:endParaRPr lang="zh-CN" altLang="en-US" sz="1600" kern="1200" baseline="0">
              <a:latin typeface="Consolas" panose="020B0609020204030204" charset="0"/>
              <a:ea typeface="+mn-ea"/>
              <a:cs typeface="+mn-cs"/>
            </a:endParaRPr>
          </a:p>
          <a:p>
            <a:pPr marL="0" indent="0" defTabSz="914400">
              <a:spcBef>
                <a:spcPts val="600"/>
              </a:spcBef>
              <a:buNone/>
            </a:pPr>
            <a:r>
              <a:rPr lang="zh-CN" altLang="en-US" sz="1600" kern="1200" baseline="0">
                <a:solidFill>
                  <a:srgbClr val="00B0F0"/>
                </a:solidFill>
                <a:latin typeface="Consolas" panose="020B0609020204030204" charset="0"/>
                <a:ea typeface="+mn-ea"/>
                <a:cs typeface="+mn-cs"/>
              </a:rPr>
              <a:t>(0, 0.0) </a:t>
            </a:r>
            <a:endParaRPr lang="zh-CN" altLang="en-US" sz="1600" kern="1200" baseline="0">
              <a:solidFill>
                <a:srgbClr val="00B0F0"/>
              </a:solidFill>
              <a:latin typeface="Consolas" panose="020B0609020204030204" charset="0"/>
              <a:ea typeface="+mn-ea"/>
              <a:cs typeface="+mn-cs"/>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1" name="Title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1</a:t>
            </a:r>
            <a:r>
              <a:rPr>
                <a:latin typeface="+mj-lt"/>
                <a:ea typeface="+mj-ea"/>
                <a:cs typeface="+mj-cs"/>
                <a:sym typeface="+mn-ea"/>
              </a:rPr>
              <a:t>：生成词云</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7202" name="Content Placeholder 2"/>
          <p:cNvSpPr>
            <a:spLocks noGrp="1"/>
          </p:cNvSpPr>
          <p:nvPr>
            <p:ph sz="half" idx="2"/>
          </p:nvPr>
        </p:nvSpPr>
        <p:spPr/>
        <p:txBody>
          <a:bodyPr anchor="t"/>
          <a:p>
            <a:pPr marL="0" indent="0" defTabSz="914400">
              <a:buNone/>
            </a:pPr>
            <a:r>
              <a:rPr lang="en-US" altLang="en-US" sz="1400" kern="1200" baseline="0">
                <a:latin typeface="Consolas" panose="020B0609020204030204" charset="0"/>
                <a:ea typeface="+mn-ea"/>
                <a:cs typeface="+mn-cs"/>
              </a:rPr>
              <a:t>import random</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import string</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import wordcloud</a:t>
            </a:r>
            <a:endParaRPr lang="en-US" altLang="en-US" sz="1400" kern="1200" baseline="0">
              <a:latin typeface="Consolas" panose="020B0609020204030204" charset="0"/>
              <a:ea typeface="+mn-ea"/>
              <a:cs typeface="+mn-cs"/>
            </a:endParaRPr>
          </a:p>
          <a:p>
            <a:pPr marL="0" indent="0" defTabSz="914400">
              <a:buNone/>
            </a:pP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def show(s):</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 创建wordcloud对象</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wc = wordcloud.WordCloud(</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r'C:\windows\fonts\simfang.ttf', width=500, height=400,</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background_color='white', font_step=3,</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random_state=False, prefer_horizontal=0.9)</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 创建并显示词云</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t = wc.generate(s)</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t.to_image().save('t.png')</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如果空间足够，就全部显示</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如果词太多，就按频率显示，频率越高的词越大</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show('''hello world 董付国 董付国 董付国 董付国</a:t>
            </a:r>
            <a:endParaRPr lang="en-US" altLang="en-US" sz="1400" kern="1200" baseline="0">
              <a:latin typeface="Consolas" panose="020B0609020204030204" charset="0"/>
              <a:ea typeface="+mn-ea"/>
              <a:cs typeface="+mn-cs"/>
            </a:endParaRPr>
          </a:p>
          <a:p>
            <a:pPr marL="0" indent="0" defTabSz="914400">
              <a:buNone/>
            </a:pPr>
            <a:r>
              <a:rPr lang="en-US" altLang="en-US" sz="1400" kern="1200" baseline="0">
                <a:latin typeface="Consolas" panose="020B0609020204030204" charset="0"/>
                <a:ea typeface="+mn-ea"/>
                <a:cs typeface="+mn-cs"/>
              </a:rPr>
              <a:t> abc fgh yhnbgfd 董付国 董付国 董付国 董付国 Python great Python Python''')</a:t>
            </a:r>
            <a:endParaRPr lang="en-US" altLang="en-US" sz="1400" kern="1200" baseline="0">
              <a:latin typeface="Consolas" panose="020B0609020204030204" charset="0"/>
              <a:ea typeface="+mn-ea"/>
              <a:cs typeface="+mn-cs"/>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5"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1</a:t>
            </a:r>
            <a:r>
              <a:rPr>
                <a:latin typeface="+mj-lt"/>
                <a:ea typeface="+mj-ea"/>
                <a:cs typeface="+mj-cs"/>
                <a:sym typeface="+mn-ea"/>
              </a:rPr>
              <a:t>：生成词云</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308226" name="Content Placeholder 4"/>
          <p:cNvPicPr>
            <a:picLocks noGrp="1" noChangeAspect="1"/>
          </p:cNvPicPr>
          <p:nvPr>
            <p:ph sz="half" idx="2"/>
          </p:nvPr>
        </p:nvPicPr>
        <p:blipFill>
          <a:blip r:embed="rId1"/>
          <a:stretch>
            <a:fillRect/>
          </a:stretch>
        </p:blipFill>
        <p:spPr>
          <a:xfrm>
            <a:off x="3750310" y="1513840"/>
            <a:ext cx="4762500" cy="3810000"/>
          </a:xfrm>
          <a:ln>
            <a:solidFill>
              <a:schemeClr val="tx1"/>
            </a:solidFill>
            <a:miter/>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49" name="Content Placeholder 2"/>
          <p:cNvSpPr>
            <a:spLocks noGrp="1"/>
          </p:cNvSpPr>
          <p:nvPr>
            <p:ph sz="half" idx="2"/>
          </p:nvPr>
        </p:nvSpPr>
        <p:spPr/>
        <p:txBody>
          <a:bodyPr anchor="t"/>
          <a:p>
            <a:pPr marL="0" indent="0" defTabSz="914400">
              <a:buNone/>
            </a:pPr>
            <a:r>
              <a:rPr lang="en-US" altLang="en-US" sz="1200" kern="1200" baseline="0">
                <a:latin typeface="Consolas" panose="020B0609020204030204" charset="0"/>
                <a:ea typeface="+mn-ea"/>
                <a:cs typeface="+mn-cs"/>
              </a:rPr>
              <a:t>import string</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import random</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from PIL import Image</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import wordcloud</a:t>
            </a:r>
            <a:endParaRPr lang="en-US" altLang="en-US" sz="1200" kern="1200" baseline="0">
              <a:latin typeface="Consolas" panose="020B0609020204030204" charset="0"/>
              <a:ea typeface="+mn-ea"/>
              <a:cs typeface="+mn-cs"/>
            </a:endParaRPr>
          </a:p>
          <a:p>
            <a:pPr marL="0" indent="0" defTabSz="914400">
              <a:buNone/>
            </a:pP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def create(imgFile, s):</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im = Image.open(imgFile)</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w, h = im.size</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 创建wordcloud对象</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wc = wordcloud.WordCloud( r'C:\windows\fonts\simfang.ttf', width=w, height=h,</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background_color='white', font_step=3, random_state=False, prefer_horizontal=0.9)</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 创建并显示词云</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t = wc.generate(s)</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t = t.to_image()</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for w1 in range(w):</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for h1 in range(h):</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if im.getpixel((w1,h1))[:3] == (255,255,255):</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t.putpixel((w1,h1), (255,255,255))</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    t.save('result.png')</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chs = string.ascii_letters + string.digits + string.punctuation</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s = [''.join((random.choice(chs) for i in range(8))) for j in range(650)]</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s = ' '.join(s)</a:t>
            </a:r>
            <a:endParaRPr lang="en-US" altLang="en-US" sz="1200" kern="1200" baseline="0">
              <a:latin typeface="Consolas" panose="020B0609020204030204" charset="0"/>
              <a:ea typeface="+mn-ea"/>
              <a:cs typeface="+mn-cs"/>
            </a:endParaRPr>
          </a:p>
          <a:p>
            <a:pPr marL="0" indent="0" defTabSz="914400">
              <a:buNone/>
            </a:pPr>
            <a:r>
              <a:rPr lang="en-US" altLang="en-US" sz="1200" kern="1200" baseline="0">
                <a:latin typeface="Consolas" panose="020B0609020204030204" charset="0"/>
                <a:ea typeface="+mn-ea"/>
                <a:cs typeface="+mn-cs"/>
              </a:rPr>
              <a:t>create('test1.png', s)</a:t>
            </a:r>
            <a:endParaRPr lang="en-US" altLang="en-US" sz="12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09250"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1</a:t>
            </a:r>
            <a:r>
              <a:rPr>
                <a:latin typeface="+mj-lt"/>
                <a:ea typeface="+mj-ea"/>
                <a:cs typeface="+mj-cs"/>
                <a:sym typeface="+mn-ea"/>
              </a:rPr>
              <a:t>：生成词云</a:t>
            </a:r>
            <a:endParaRPr>
              <a:latin typeface="+mj-lt"/>
              <a:ea typeface="+mj-ea"/>
              <a:cs typeface="+mj-cs"/>
              <a:sym typeface="+mn-ea"/>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3" name="Title 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1</a:t>
            </a:r>
            <a:r>
              <a:rPr>
                <a:latin typeface="+mj-lt"/>
                <a:ea typeface="+mj-ea"/>
                <a:cs typeface="+mj-cs"/>
                <a:sym typeface="+mn-ea"/>
              </a:rPr>
              <a:t>：生成词云</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pic>
        <p:nvPicPr>
          <p:cNvPr id="310274" name="Content Placeholder 4"/>
          <p:cNvPicPr>
            <a:picLocks noGrp="1" noChangeAspect="1"/>
          </p:cNvPicPr>
          <p:nvPr>
            <p:ph sz="half" idx="2"/>
          </p:nvPr>
        </p:nvPicPr>
        <p:blipFill>
          <a:blip r:embed="rId1"/>
          <a:stretch>
            <a:fillRect/>
          </a:stretch>
        </p:blipFill>
        <p:spPr>
          <a:xfrm>
            <a:off x="3613785" y="892810"/>
            <a:ext cx="5035550" cy="5053330"/>
          </a:xfrm>
          <a:ln>
            <a:solidFill>
              <a:schemeClr val="tx1"/>
            </a:solidFill>
            <a:miter/>
          </a:ln>
        </p:spPr>
      </p:pic>
      <p:pic>
        <p:nvPicPr>
          <p:cNvPr id="310275" name="Picture 5"/>
          <p:cNvPicPr>
            <a:picLocks noChangeAspect="1"/>
          </p:cNvPicPr>
          <p:nvPr/>
        </p:nvPicPr>
        <p:blipFill>
          <a:blip r:embed="rId2"/>
          <a:stretch>
            <a:fillRect/>
          </a:stretch>
        </p:blipFill>
        <p:spPr>
          <a:xfrm>
            <a:off x="2052638" y="1589088"/>
            <a:ext cx="3898900" cy="3913187"/>
          </a:xfrm>
          <a:prstGeom prst="rect">
            <a:avLst/>
          </a:prstGeom>
          <a:noFill/>
          <a:ln w="9525" cap="flat" cmpd="sng">
            <a:solidFill>
              <a:schemeClr val="tx1"/>
            </a:solidFill>
            <a:prstDash val="solid"/>
            <a:round/>
            <a:headEnd type="none" w="med" len="med"/>
            <a:tailEnd type="none" w="med" len="me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7170" name="内容占位符 2"/>
          <p:cNvSpPr>
            <a:spLocks noGrp="1"/>
          </p:cNvSpPr>
          <p:nvPr>
            <p:ph sz="half" idx="2"/>
          </p:nvPr>
        </p:nvSpPr>
        <p:spPr/>
        <p:txBody>
          <a:bodyPr anchor="t"/>
          <a:p>
            <a:pPr defTabSz="914400">
              <a:lnSpc>
                <a:spcPct val="150000"/>
              </a:lnSpc>
              <a:spcBef>
                <a:spcPct val="0"/>
              </a:spcBef>
            </a:pPr>
            <a:r>
              <a:rPr lang="en-US" altLang="zh-CN" sz="2400" kern="1200" baseline="0" dirty="0">
                <a:latin typeface="+mn-lt"/>
                <a:ea typeface="+mn-ea"/>
                <a:cs typeface="+mn-cs"/>
              </a:rPr>
              <a:t>numpy</a:t>
            </a:r>
            <a:r>
              <a:rPr lang="zh-CN" altLang="en-US" sz="2400" kern="1200" baseline="0" dirty="0">
                <a:latin typeface="+mn-lt"/>
                <a:ea typeface="+mn-ea"/>
                <a:cs typeface="+mn-cs"/>
              </a:rPr>
              <a:t>：科学计算包，支持</a:t>
            </a:r>
            <a:r>
              <a:rPr lang="en-US" altLang="zh-CN" sz="2400" kern="1200" baseline="0" dirty="0">
                <a:latin typeface="+mn-lt"/>
                <a:ea typeface="+mn-ea"/>
                <a:cs typeface="+mn-cs"/>
              </a:rPr>
              <a:t>N</a:t>
            </a:r>
            <a:r>
              <a:rPr lang="zh-CN" altLang="en-US" sz="2400" kern="1200" baseline="0" dirty="0">
                <a:latin typeface="+mn-lt"/>
                <a:ea typeface="+mn-ea"/>
                <a:cs typeface="+mn-cs"/>
              </a:rPr>
              <a:t>维数组运算、处理大型矩阵、成熟的广播函数库、矢量运算、线性代数、傅里叶变换、随机数生成，并可与</a:t>
            </a:r>
            <a:r>
              <a:rPr lang="en-US" altLang="zh-CN" sz="2400" kern="1200" baseline="0" dirty="0">
                <a:latin typeface="+mn-lt"/>
                <a:ea typeface="+mn-ea"/>
                <a:cs typeface="+mn-cs"/>
              </a:rPr>
              <a:t>C++/Fortran</a:t>
            </a:r>
            <a:r>
              <a:rPr lang="zh-CN" altLang="en-US" sz="2400" kern="1200" baseline="0" dirty="0">
                <a:latin typeface="+mn-lt"/>
                <a:ea typeface="+mn-ea"/>
                <a:cs typeface="+mn-cs"/>
              </a:rPr>
              <a:t>语言无缝结合。树莓派Python v3默认安装已经包含了numpy。</a:t>
            </a:r>
            <a:endParaRPr lang="zh-CN" altLang="en-US" sz="2400" kern="1200" baseline="0" dirty="0">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a.dot(c)                # 一维向量与二维向量的每列计算内积</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array([78, 96, 114])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dirty="0">
                <a:latin typeface="Consolas" panose="020B0609020204030204" charset="0"/>
                <a:ea typeface="+mn-ea"/>
                <a:cs typeface="+mn-cs"/>
              </a:rPr>
              <a:t>&gt;&gt;&gt; cT = c.T                # 转置</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a.dot(cT[0])</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78</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a.dot(cT[1])</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96</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a.dot(cT[2])</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114</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48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7" name="Title 1"/>
          <p:cNvSpPr>
            <a:spLocks noGrp="1"/>
          </p:cNvSpPr>
          <p:nvPr>
            <p:ph type="title"/>
          </p:nvPr>
        </p:nvSpPr>
        <p:spPr>
          <a:xfrm>
            <a:off x="554355" y="150813"/>
            <a:ext cx="740791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2</a:t>
            </a:r>
            <a:r>
              <a:rPr>
                <a:latin typeface="+mj-lt"/>
                <a:ea typeface="+mj-ea"/>
                <a:cs typeface="+mj-cs"/>
                <a:sym typeface="+mn-ea"/>
              </a:rPr>
              <a:t>：使用线性回归拟合平面最佳直线及预测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11298" name="Content Placeholder 2"/>
          <p:cNvSpPr>
            <a:spLocks noGrp="1"/>
          </p:cNvSpPr>
          <p:nvPr>
            <p:ph sz="half" idx="2"/>
          </p:nvPr>
        </p:nvSpPr>
        <p:spPr/>
        <p:txBody>
          <a:bodyPr anchor="t"/>
          <a:p>
            <a:pPr defTabSz="914400">
              <a:lnSpc>
                <a:spcPct val="150000"/>
              </a:lnSpc>
              <a:spcBef>
                <a:spcPct val="0"/>
              </a:spcBef>
            </a:pPr>
            <a:r>
              <a:rPr lang="en-US" altLang="zh-CN" sz="2400" kern="1200" baseline="0">
                <a:latin typeface="+mn-lt"/>
                <a:ea typeface="+mn-ea"/>
                <a:cs typeface="+mn-cs"/>
              </a:rPr>
              <a:t>代码采用sklearn扩展库实现，使用线性回归算法解决下面的问题：根据平面上已知3个点的坐标，拟合最佳直线斜率k和截距b，然后根据拟合的结果对给出的x坐标进行预测，得到y坐标。</a:t>
            </a:r>
            <a:endParaRPr lang="en-US" altLang="zh-CN" sz="2400" kern="1200" baseline="0">
              <a:latin typeface="+mn-lt"/>
              <a:ea typeface="+mn-ea"/>
              <a:cs typeface="+mn-cs"/>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1" name="Title 1"/>
          <p:cNvSpPr>
            <a:spLocks noGrp="1"/>
          </p:cNvSpPr>
          <p:nvPr>
            <p:ph type="title"/>
          </p:nvPr>
        </p:nvSpPr>
        <p:spPr>
          <a:xfrm>
            <a:off x="554355" y="150813"/>
            <a:ext cx="75069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2</a:t>
            </a:r>
            <a:r>
              <a:rPr>
                <a:latin typeface="+mj-lt"/>
                <a:ea typeface="+mj-ea"/>
                <a:cs typeface="+mj-cs"/>
                <a:sym typeface="+mn-ea"/>
              </a:rPr>
              <a:t>：使用线性回归拟合平面最佳直线及预测</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12322"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from sklearn import linear_model</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def linearRegressionPredict(x,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lr = linear_model.LinearRegression()</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 拟合</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lr.fit(x,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return lr</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平面上三个点的x轴坐标</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x = [[1], [5], [7]]</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平面上三个点的y轴坐标</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y = [[3], [100], [120]]</a:t>
            </a:r>
            <a:endParaRPr lang="en-US" altLang="zh-CN" sz="1800" kern="1200" baseline="0">
              <a:latin typeface="Consolas" panose="020B0609020204030204" charset="0"/>
              <a:ea typeface="+mn-ea"/>
              <a:cs typeface="+mn-cs"/>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5"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根据已知3个点拟合最佳直线的系数和截距</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lr = linearRegressionPredict(x,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查看最佳拟合系数</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print('k:', lr.coef_)</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截距</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print('b:', lr.intercept_)</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测试代码，预测</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xs = [[[3]], [[5]], [[7]], [[10]]]</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for item in xs:</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print(item, ':', lr.predict(item))</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3346" name="Title 3"/>
          <p:cNvSpPr>
            <a:spLocks noGrp="1"/>
          </p:cNvSpPr>
          <p:nvPr>
            <p:ph type="title"/>
          </p:nvPr>
        </p:nvSpPr>
        <p:spPr>
          <a:xfrm>
            <a:off x="554355" y="150813"/>
            <a:ext cx="760666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补充</a:t>
            </a:r>
            <a:r>
              <a:rPr>
                <a:latin typeface="+mj-lt"/>
                <a:ea typeface="+mj-ea"/>
                <a:cs typeface="+mj-cs"/>
                <a:sym typeface="宋体" panose="02010600030101010101" pitchFamily="2" charset="-122"/>
              </a:rPr>
              <a:t>2</a:t>
            </a:r>
            <a:r>
              <a:rPr>
                <a:latin typeface="+mj-lt"/>
                <a:ea typeface="+mj-ea"/>
                <a:cs typeface="+mj-cs"/>
                <a:sym typeface="宋体" panose="02010600030101010101" pitchFamily="2" charset="-122"/>
              </a:rPr>
              <a:t>：使用线性回归拟合平面最佳直线及预测</a:t>
            </a:r>
            <a:endParaRPr>
              <a:latin typeface="+mj-lt"/>
              <a:ea typeface="+mj-ea"/>
              <a:cs typeface="+mj-cs"/>
              <a:sym typeface="宋体" panose="02010600030101010101" pitchFamily="2" charset="-122"/>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69" name="Content Placeholder 2"/>
          <p:cNvSpPr>
            <a:spLocks noGrp="1"/>
          </p:cNvSpPr>
          <p:nvPr>
            <p:ph sz="half" idx="2"/>
          </p:nvPr>
        </p:nvSpPr>
        <p:spPr/>
        <p:txBody>
          <a:bodyPr anchor="t"/>
          <a:p>
            <a:pPr marL="0" indent="0" defTabSz="914400">
              <a:buNone/>
            </a:pPr>
            <a:r>
              <a:rPr lang="en-US" altLang="zh-CN" sz="2400" b="1" kern="1200" baseline="0">
                <a:latin typeface="Consolas" panose="020B0609020204030204" charset="0"/>
                <a:ea typeface="+mn-ea"/>
                <a:cs typeface="+mn-cs"/>
              </a:rPr>
              <a:t>运行结果：</a:t>
            </a:r>
            <a:endParaRPr lang="en-US" altLang="zh-CN" sz="2400" b="1" kern="1200" baseline="0">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k: [[ 20.17857143]]</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b: [-13.10714286]</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[[3]] : [[ 47.42857143]]</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[[5]] : [[ 87.78571429]]</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[[7]] : [[ 128.14285714]]</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[[10]] : [[ 188.67857143]]</a:t>
            </a:r>
            <a:endParaRPr lang="en-US" altLang="zh-CN"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4370" name="Title 3"/>
          <p:cNvSpPr>
            <a:spLocks noGrp="1"/>
          </p:cNvSpPr>
          <p:nvPr>
            <p:ph type="title"/>
          </p:nvPr>
        </p:nvSpPr>
        <p:spPr>
          <a:xfrm>
            <a:off x="554355" y="150813"/>
            <a:ext cx="76720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补充</a:t>
            </a:r>
            <a:r>
              <a:rPr>
                <a:latin typeface="+mj-lt"/>
                <a:ea typeface="+mj-ea"/>
                <a:cs typeface="+mj-cs"/>
                <a:sym typeface="宋体" panose="02010600030101010101" pitchFamily="2" charset="-122"/>
              </a:rPr>
              <a:t>2</a:t>
            </a:r>
            <a:r>
              <a:rPr>
                <a:latin typeface="+mj-lt"/>
                <a:ea typeface="+mj-ea"/>
                <a:cs typeface="+mj-cs"/>
                <a:sym typeface="宋体" panose="02010600030101010101" pitchFamily="2" charset="-122"/>
              </a:rPr>
              <a:t>：使用线性回归拟合平面最佳直线及预测</a:t>
            </a:r>
            <a:endParaRPr>
              <a:latin typeface="+mj-lt"/>
              <a:ea typeface="+mj-ea"/>
              <a:cs typeface="+mj-cs"/>
              <a:sym typeface="宋体" panose="02010600030101010101" pitchFamily="2" charset="-122"/>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3" name="Title 1"/>
          <p:cNvSpPr>
            <a:spLocks noGrp="1"/>
          </p:cNvSpPr>
          <p:nvPr>
            <p:ph type="title"/>
          </p:nvPr>
        </p:nvSpPr>
        <p:spPr>
          <a:xfrm>
            <a:off x="554355" y="150813"/>
            <a:ext cx="854519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15394" name="Content Placeholder 2"/>
          <p:cNvSpPr>
            <a:spLocks noGrp="1"/>
          </p:cNvSpPr>
          <p:nvPr>
            <p:ph sz="half" idx="2"/>
          </p:nvPr>
        </p:nvSpPr>
        <p:spPr/>
        <p:txBody>
          <a:bodyPr anchor="t"/>
          <a:p>
            <a:pPr defTabSz="914400">
              <a:lnSpc>
                <a:spcPct val="150000"/>
              </a:lnSpc>
              <a:spcBef>
                <a:spcPct val="0"/>
              </a:spcBef>
            </a:pPr>
            <a:r>
              <a:rPr lang="en-US" altLang="zh-CN" sz="2400" kern="1200" baseline="0">
                <a:latin typeface="+mn-lt"/>
                <a:ea typeface="+mn-ea"/>
                <a:cs typeface="+mn-cs"/>
              </a:rPr>
              <a:t>问题描述：一个人的身高除了随年龄变大而增长之外，在一定程度上还受到遗传和饮食以及其他因素的影响，代码中假定受年龄、性别、父母身高、祖父母身高和外祖父母身高共同影响，并假定大致符合线性关系。</a:t>
            </a:r>
            <a:endParaRPr lang="en-US" altLang="zh-CN" sz="2400" kern="1200" baseline="0">
              <a:latin typeface="+mn-lt"/>
              <a:ea typeface="+mn-ea"/>
              <a:cs typeface="+mn-cs"/>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7"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import copy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import numpy as np</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from sklearn import linear_model</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def linearRegressionPredict(x,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lr = linear_model.LinearRegression()</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 拟合</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lr.fit(x,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return lr</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6418" name="Title 3"/>
          <p:cNvSpPr>
            <a:spLocks noGrp="1"/>
          </p:cNvSpPr>
          <p:nvPr>
            <p:ph type="title"/>
          </p:nvPr>
        </p:nvSpPr>
        <p:spPr>
          <a:xfrm>
            <a:off x="554355" y="150813"/>
            <a:ext cx="793623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1"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儿童年龄,性别（0女1男）,父亲身高,母亲身高,祖父身高,祖母身高,外祖父身高,外祖母身高</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x = np.array([[1,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[3, 0, 180, 165, 175, 165, 173,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[4,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[6,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[8, 1, 180, 165, 175, 167,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[10, 0, 180, 166,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[11,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[12,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[13, 1,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[14,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[17, 0, 170, 165, 175, 165, 170, 165]])</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7442" name="Title 3"/>
          <p:cNvSpPr>
            <a:spLocks noGrp="1"/>
          </p:cNvSpPr>
          <p:nvPr>
            <p:ph type="title"/>
          </p:nvPr>
        </p:nvSpPr>
        <p:spPr>
          <a:xfrm>
            <a:off x="554355" y="150813"/>
            <a:ext cx="788606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5"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儿童身高，单位：cm</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y = np.array([60, 90, 100, 110,\</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130, 140, 150, 164,\</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160, 163, 168])</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根据已知数据拟合最佳直线的系数和截距</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lr = linearRegressionPredict(x, y)</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查看最佳拟合系数</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print('k:', lr.coef_)</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截距</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print('b:', lr.intercept_)</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8466" name="Title 3"/>
          <p:cNvSpPr>
            <a:spLocks noGrp="1"/>
          </p:cNvSpPr>
          <p:nvPr>
            <p:ph type="title"/>
          </p:nvPr>
        </p:nvSpPr>
        <p:spPr>
          <a:xfrm>
            <a:off x="554355" y="150813"/>
            <a:ext cx="854456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89"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预测</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xs = np.array([[10, 0, 180, 165, 175,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[17, 1, 173, 153, 175, 161, 170, 161],\</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[34, 0, 170, 165, 170, 165, 170, 165]])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for item in xs:</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 深复制，假设超过18岁以后就不再长高了</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item1 = copy.deepcopy(item)</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if item1[0] &gt; 18:</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item1[0] = 18</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print(item, ':', lr.predict(item1.reshape(1,-1)))</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19490" name="Title 3"/>
          <p:cNvSpPr>
            <a:spLocks noGrp="1"/>
          </p:cNvSpPr>
          <p:nvPr>
            <p:ph type="title"/>
          </p:nvPr>
        </p:nvSpPr>
        <p:spPr>
          <a:xfrm>
            <a:off x="554355" y="150813"/>
            <a:ext cx="854583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3" name="Content Placeholder 2"/>
          <p:cNvSpPr>
            <a:spLocks noGrp="1"/>
          </p:cNvSpPr>
          <p:nvPr>
            <p:ph sz="half" idx="2"/>
          </p:nvPr>
        </p:nvSpPr>
        <p:spPr/>
        <p:txBody>
          <a:bodyPr anchor="t"/>
          <a:p>
            <a:pPr marL="0" indent="0" defTabSz="914400">
              <a:buNone/>
            </a:pPr>
            <a:r>
              <a:rPr lang="en-US" altLang="zh-CN" sz="2400" b="1" kern="1200" baseline="0">
                <a:latin typeface="Consolas" panose="020B0609020204030204" charset="0"/>
                <a:ea typeface="+mn-ea"/>
                <a:cs typeface="+mn-cs"/>
              </a:rPr>
              <a:t>运行结果：</a:t>
            </a:r>
            <a:endParaRPr lang="en-US" altLang="zh-CN" sz="2400" b="1" kern="1200" baseline="0">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k: [  8.03076923e+00  -4.65384615e+00   2.87769231e+00  -5.61538462e-01</a:t>
            </a:r>
            <a:endParaRPr lang="en-US" altLang="zh-CN" sz="1400" kern="1200" baseline="0">
              <a:solidFill>
                <a:srgbClr val="00B0F0"/>
              </a:solidFill>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   7.10542736e-15   5.07692308e+00   1.88461538e+00   0.00000000e+00]</a:t>
            </a:r>
            <a:endParaRPr lang="en-US" altLang="zh-CN" sz="1400" kern="1200" baseline="0">
              <a:solidFill>
                <a:srgbClr val="00B0F0"/>
              </a:solidFill>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b: -1523.15384615</a:t>
            </a:r>
            <a:endParaRPr lang="en-US" altLang="zh-CN" sz="1400" kern="1200" baseline="0">
              <a:solidFill>
                <a:srgbClr val="00B0F0"/>
              </a:solidFill>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[ 10   0 180 165 175 165 170 165] : [ 140.56153846]</a:t>
            </a:r>
            <a:endParaRPr lang="en-US" altLang="zh-CN" sz="1400" kern="1200" baseline="0">
              <a:solidFill>
                <a:srgbClr val="00B0F0"/>
              </a:solidFill>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[ 17   1 173 153 175 161 170 161] : [ 158.41]</a:t>
            </a:r>
            <a:endParaRPr lang="en-US" altLang="zh-CN" sz="1400" kern="1200" baseline="0">
              <a:solidFill>
                <a:srgbClr val="00B0F0"/>
              </a:solidFill>
              <a:latin typeface="Consolas" panose="020B0609020204030204" charset="0"/>
              <a:ea typeface="+mn-ea"/>
              <a:cs typeface="+mn-cs"/>
            </a:endParaRPr>
          </a:p>
          <a:p>
            <a:pPr marL="0" indent="0" defTabSz="914400">
              <a:buNone/>
            </a:pPr>
            <a:r>
              <a:rPr lang="en-US" altLang="zh-CN" sz="1400" kern="1200" baseline="0">
                <a:solidFill>
                  <a:srgbClr val="00B0F0"/>
                </a:solidFill>
                <a:latin typeface="Consolas" panose="020B0609020204030204" charset="0"/>
                <a:ea typeface="+mn-ea"/>
                <a:cs typeface="+mn-cs"/>
              </a:rPr>
              <a:t>[ 34   0 170 165 170 165 170 165] : [ 176.03076923]</a:t>
            </a:r>
            <a:endParaRPr lang="en-US" altLang="zh-CN" sz="14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0514" name="Title 3"/>
          <p:cNvSpPr>
            <a:spLocks noGrp="1"/>
          </p:cNvSpPr>
          <p:nvPr>
            <p:ph type="title"/>
          </p:nvPr>
        </p:nvSpPr>
        <p:spPr>
          <a:xfrm>
            <a:off x="554355" y="150813"/>
            <a:ext cx="821626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3</a:t>
            </a:r>
            <a:r>
              <a:rPr>
                <a:latin typeface="+mj-lt"/>
                <a:ea typeface="+mj-ea"/>
                <a:cs typeface="+mj-cs"/>
                <a:sym typeface="+mn-ea"/>
              </a:rPr>
              <a:t>：Python+sklearn使用线性回归算法预测儿童身高</a:t>
            </a:r>
            <a:endParaRPr>
              <a:latin typeface="+mj-lt"/>
              <a:ea typeface="+mj-ea"/>
              <a:cs typeface="+mj-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17.1 numpy</a:t>
            </a:r>
            <a:r>
              <a:rPr>
                <a:latin typeface="+mj-lt"/>
                <a:ea typeface="+mj-ea"/>
                <a:cs typeface="+mj-cs"/>
                <a:sym typeface="宋体" panose="02010600030101010101" pitchFamily="2" charset="-122"/>
              </a:rPr>
              <a:t>简单应用</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数组元素访问</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 = np.array(([1,2,3],[4,5,6],[7,8,9]))</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[4, 5, 6],</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[7, 8, 9]])</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b[0]              # 第0行</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b[0][0]           # 第0行第0列的元素值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1</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b[0,2]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第</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行第</a:t>
            </a:r>
            <a:r>
              <a:rPr kumimoji="0" lang="en-US" altLang="zh-CN" sz="1800" b="0" i="0" u="none" strike="noStrike" kern="1200" cap="none" spc="0" normalizeH="0" baseline="0" noProof="1">
                <a:solidFill>
                  <a:schemeClr val="tx1"/>
                </a:solidFill>
                <a:latin typeface="Consolas" panose="020B0609020204030204" charset="0"/>
                <a:ea typeface="+mn-ea"/>
                <a:cs typeface="+mn-cs"/>
              </a:rPr>
              <a:t>2</a:t>
            </a:r>
            <a:r>
              <a:rPr kumimoji="0" lang="zh-CN" altLang="en-US" sz="1800" b="0" i="0" u="none" strike="noStrike" kern="1200" cap="none" spc="0" normalizeH="0" baseline="0" noProof="1">
                <a:solidFill>
                  <a:schemeClr val="tx1"/>
                </a:solidFill>
                <a:latin typeface="Consolas" panose="020B0609020204030204" charset="0"/>
                <a:ea typeface="+mn-ea"/>
                <a:cs typeface="+mn-cs"/>
              </a:rPr>
              <a:t>列的元素值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b[[0,1]]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第</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行和第</a:t>
            </a:r>
            <a:r>
              <a:rPr kumimoji="0" lang="en-US" altLang="zh-CN" sz="1800" b="0" i="0" u="none" strike="noStrike" kern="1200" cap="none" spc="0" normalizeH="0" baseline="0" noProof="1">
                <a:solidFill>
                  <a:schemeClr val="tx1"/>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行</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2, 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[4, 5, 6]])</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b[[0,1], [1,2]]   </a:t>
            </a:r>
            <a:r>
              <a:rPr kumimoji="0" lang="en-US" altLang="zh-CN" sz="1800" b="0" i="0" u="none" strike="noStrike" kern="1200" cap="none" spc="0" normalizeH="0" baseline="0" noProof="1">
                <a:solidFill>
                  <a:schemeClr val="tx1"/>
                </a:solidFill>
                <a:latin typeface="Consolas" panose="020B0609020204030204" charset="0"/>
                <a:ea typeface="+mn-ea"/>
                <a:cs typeface="+mn-cs"/>
              </a:rPr>
              <a:t>#</a:t>
            </a:r>
            <a:r>
              <a:rPr kumimoji="0" lang="zh-CN" altLang="en-US" sz="1800" b="0" i="0" u="none" strike="noStrike" kern="1200" cap="none" spc="0" normalizeH="0" baseline="0" noProof="1">
                <a:solidFill>
                  <a:schemeClr val="tx1"/>
                </a:solidFill>
                <a:latin typeface="Consolas" panose="020B0609020204030204" charset="0"/>
                <a:ea typeface="+mn-ea"/>
                <a:cs typeface="+mn-cs"/>
              </a:rPr>
              <a:t>第</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行第</a:t>
            </a:r>
            <a:r>
              <a:rPr kumimoji="0" lang="en-US" altLang="zh-CN" sz="1800" b="0" i="0" u="none" strike="noStrike" kern="1200" cap="none" spc="0" normalizeH="0" baseline="0" noProof="1">
                <a:solidFill>
                  <a:schemeClr val="tx1"/>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列的元素和第</a:t>
            </a:r>
            <a:r>
              <a:rPr kumimoji="0" lang="en-US" altLang="zh-CN" sz="1800" b="0" i="0" u="none" strike="noStrike" kern="1200" cap="none" spc="0" normalizeH="0" baseline="0" noProof="1">
                <a:solidFill>
                  <a:schemeClr val="tx1"/>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行第</a:t>
            </a:r>
            <a:r>
              <a:rPr kumimoji="0" lang="en-US" altLang="zh-CN" sz="1800" b="0" i="0" u="none" strike="noStrike" kern="1200" cap="none" spc="0" normalizeH="0" baseline="0" noProof="1">
                <a:solidFill>
                  <a:schemeClr val="tx1"/>
                </a:solidFill>
                <a:latin typeface="Consolas" panose="020B0609020204030204" charset="0"/>
                <a:ea typeface="+mn-ea"/>
                <a:cs typeface="+mn-cs"/>
              </a:rPr>
              <a:t>2</a:t>
            </a:r>
            <a:r>
              <a:rPr kumimoji="0" lang="zh-CN" altLang="en-US" sz="1800" b="0" i="0" u="none" strike="noStrike" kern="1200" cap="none" spc="0" normalizeH="0" baseline="0" noProof="1">
                <a:solidFill>
                  <a:schemeClr val="tx1"/>
                </a:solidFill>
                <a:latin typeface="Consolas" panose="020B0609020204030204" charset="0"/>
                <a:ea typeface="+mn-ea"/>
                <a:cs typeface="+mn-cs"/>
              </a:rPr>
              <a:t>列的元素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array([2, 6])</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7" name="Title 1"/>
          <p:cNvSpPr>
            <a:spLocks noGrp="1"/>
          </p:cNvSpPr>
          <p:nvPr>
            <p:ph type="title"/>
          </p:nvPr>
        </p:nvSpPr>
        <p:spPr>
          <a:xfrm>
            <a:off x="554355" y="150813"/>
            <a:ext cx="813308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4</a:t>
            </a:r>
            <a:r>
              <a:rPr>
                <a:latin typeface="+mj-lt"/>
                <a:ea typeface="+mj-ea"/>
                <a:cs typeface="+mj-cs"/>
                <a:sym typeface="+mn-ea"/>
              </a:rPr>
              <a:t>：</a:t>
            </a:r>
            <a:r>
              <a:rPr>
                <a:latin typeface="+mj-lt"/>
                <a:ea typeface="+mj-ea"/>
                <a:cs typeface="+mj-cs"/>
                <a:sym typeface="+mn-ea"/>
              </a:rPr>
              <a:t>KNN分类算法实现根据身高和体重对体型分类</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06178" name="Content Placeholder 2"/>
          <p:cNvSpPr>
            <a:spLocks noGrp="1"/>
          </p:cNvSpPr>
          <p:nvPr>
            <p:ph sz="half" idx="2"/>
          </p:nvPr>
        </p:nvSpPr>
        <p:spPr/>
        <p:txBody>
          <a:bodyPr anchor="t"/>
          <a:p>
            <a:pPr marL="342900" marR="0" indent="-34290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2000" b="0" i="0" u="none" strike="noStrike" kern="1200" cap="none" spc="0" normalizeH="0" baseline="0" noProof="1">
                <a:solidFill>
                  <a:schemeClr val="tx1"/>
                </a:solidFill>
                <a:latin typeface="+mn-lt"/>
                <a:ea typeface="+mn-ea"/>
                <a:cs typeface="+mn-cs"/>
              </a:rPr>
              <a:t>KNN算法是k-Nearest Neighbor Classification的简称，也就是k近邻分类算法。基本思路是在特征空间中查找k个最相似或者距离最近的样本，然后根据k个最相似的样本对未知样本进行分类。基本步骤为：</a:t>
            </a:r>
            <a:endParaRPr kumimoji="0" lang="en-US" altLang="zh-CN" sz="2000" b="0" i="0" u="none" strike="noStrike" kern="1200" cap="none" spc="0" normalizeH="0" baseline="0" noProof="1">
              <a:solidFill>
                <a:schemeClr val="tx1"/>
              </a:solidFill>
              <a:latin typeface="+mn-lt"/>
              <a:ea typeface="+mn-ea"/>
              <a:cs typeface="+mn-cs"/>
            </a:endParaRPr>
          </a:p>
          <a:p>
            <a:pPr marL="748665" marR="0" indent="-38862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1800" b="0" i="0" u="none" strike="noStrike" kern="1200" cap="none" spc="0" normalizeH="0" baseline="0" noProof="1">
                <a:solidFill>
                  <a:srgbClr val="00B0F0"/>
                </a:solidFill>
                <a:latin typeface="+mn-lt"/>
                <a:ea typeface="+mn-ea"/>
                <a:cs typeface="+mn-cs"/>
              </a:rPr>
              <a:t>计算已知样本空间中所有点与未知样本的距离；</a:t>
            </a:r>
            <a:endParaRPr kumimoji="0" lang="en-US" altLang="zh-CN" sz="1800" b="0" i="0" u="none" strike="noStrike" kern="1200" cap="none" spc="0" normalizeH="0" baseline="0" noProof="1">
              <a:solidFill>
                <a:srgbClr val="00B0F0"/>
              </a:solidFill>
              <a:latin typeface="+mn-lt"/>
              <a:ea typeface="+mn-ea"/>
              <a:cs typeface="+mn-cs"/>
            </a:endParaRPr>
          </a:p>
          <a:p>
            <a:pPr marL="748665" marR="0" indent="-38862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1800" b="0" i="0" u="none" strike="noStrike" kern="1200" cap="none" spc="0" normalizeH="0" baseline="0" noProof="1">
                <a:solidFill>
                  <a:srgbClr val="00B0F0"/>
                </a:solidFill>
                <a:latin typeface="+mn-lt"/>
                <a:ea typeface="+mn-ea"/>
                <a:cs typeface="+mn-cs"/>
              </a:rPr>
              <a:t>对所有距离按升序排列；</a:t>
            </a:r>
            <a:endParaRPr kumimoji="0" lang="en-US" altLang="zh-CN" sz="1800" b="0" i="0" u="none" strike="noStrike" kern="1200" cap="none" spc="0" normalizeH="0" baseline="0" noProof="1">
              <a:solidFill>
                <a:srgbClr val="00B0F0"/>
              </a:solidFill>
              <a:latin typeface="+mn-lt"/>
              <a:ea typeface="+mn-ea"/>
              <a:cs typeface="+mn-cs"/>
            </a:endParaRPr>
          </a:p>
          <a:p>
            <a:pPr marL="748665" marR="0" indent="-38862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1800" b="0" i="0" u="none" strike="noStrike" kern="1200" cap="none" spc="0" normalizeH="0" baseline="0" noProof="1">
                <a:solidFill>
                  <a:srgbClr val="00B0F0"/>
                </a:solidFill>
                <a:latin typeface="+mn-lt"/>
                <a:ea typeface="+mn-ea"/>
                <a:cs typeface="+mn-cs"/>
              </a:rPr>
              <a:t>确定并选取与未知样本距离最小的k个样本或点；</a:t>
            </a:r>
            <a:endParaRPr kumimoji="0" lang="en-US" altLang="zh-CN" sz="1800" b="0" i="0" u="none" strike="noStrike" kern="1200" cap="none" spc="0" normalizeH="0" baseline="0" noProof="1">
              <a:solidFill>
                <a:srgbClr val="00B0F0"/>
              </a:solidFill>
              <a:latin typeface="+mn-lt"/>
              <a:ea typeface="+mn-ea"/>
              <a:cs typeface="+mn-cs"/>
            </a:endParaRPr>
          </a:p>
          <a:p>
            <a:pPr marL="748665" marR="0" indent="-38862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1800" b="0" i="0" u="none" strike="noStrike" kern="1200" cap="none" spc="0" normalizeH="0" baseline="0" noProof="1">
                <a:solidFill>
                  <a:srgbClr val="00B0F0"/>
                </a:solidFill>
                <a:latin typeface="+mn-lt"/>
                <a:ea typeface="+mn-ea"/>
                <a:cs typeface="+mn-cs"/>
              </a:rPr>
              <a:t>统计选取的k个点所属类别的出现频率；</a:t>
            </a:r>
            <a:endParaRPr kumimoji="0" lang="en-US" altLang="zh-CN" sz="1800" b="0" i="0" u="none" strike="noStrike" kern="1200" cap="none" spc="0" normalizeH="0" baseline="0" noProof="1">
              <a:solidFill>
                <a:srgbClr val="00B0F0"/>
              </a:solidFill>
              <a:latin typeface="+mn-lt"/>
              <a:ea typeface="+mn-ea"/>
              <a:cs typeface="+mn-cs"/>
            </a:endParaRPr>
          </a:p>
          <a:p>
            <a:pPr marL="748665" marR="0" indent="-38862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1800" b="0" i="0" u="none" strike="noStrike" kern="1200" cap="none" spc="0" normalizeH="0" baseline="0" noProof="1">
                <a:solidFill>
                  <a:srgbClr val="00B0F0"/>
                </a:solidFill>
                <a:latin typeface="+mn-lt"/>
                <a:ea typeface="+mn-ea"/>
                <a:cs typeface="+mn-cs"/>
              </a:rPr>
              <a:t>把出现频率最高的类别作为预测结果，即未知样本所属类别。</a:t>
            </a:r>
            <a:endParaRPr kumimoji="0" lang="en-US" altLang="zh-CN" sz="1800" b="0" i="0" u="none" strike="noStrike" kern="1200" cap="none" spc="0" normalizeH="0" baseline="0" noProof="1">
              <a:solidFill>
                <a:srgbClr val="00B0F0"/>
              </a:solidFill>
              <a:latin typeface="+mn-lt"/>
              <a:ea typeface="+mn-ea"/>
              <a:cs typeface="+mn-cs"/>
            </a:endParaRPr>
          </a:p>
          <a:p>
            <a:pPr marL="342900" marR="0" indent="-342900" algn="l" defTabSz="914400" rtl="0" eaLnBrk="1" fontAlgn="base" latinLnBrk="0" hangingPunct="1">
              <a:lnSpc>
                <a:spcPct val="150000"/>
              </a:lnSpc>
              <a:spcBef>
                <a:spcPct val="0"/>
              </a:spcBef>
              <a:spcAft>
                <a:spcPct val="0"/>
              </a:spcAft>
              <a:buClrTx/>
              <a:buSzTx/>
              <a:buFont typeface="Wingdings" panose="05000000000000000000" charset="0"/>
              <a:buChar char="§"/>
            </a:pPr>
            <a:r>
              <a:rPr kumimoji="0" lang="en-US" altLang="zh-CN" sz="2000" b="0" i="0" u="none" strike="noStrike" kern="1200" cap="none" spc="0" normalizeH="0" baseline="0" noProof="1">
                <a:solidFill>
                  <a:schemeClr val="tx1"/>
                </a:solidFill>
                <a:latin typeface="+mn-lt"/>
                <a:ea typeface="+mn-ea"/>
                <a:cs typeface="+mn-cs"/>
              </a:rPr>
              <a:t>下面的代码模拟了上面的算法思路和步骤，以身高+体重对肥胖程度进行分类为例，采用欧几里得距离。</a:t>
            </a:r>
            <a:endParaRPr kumimoji="0" lang="en-US" altLang="zh-CN"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1" name="Content Placeholder 2"/>
          <p:cNvSpPr>
            <a:spLocks noGrp="1"/>
          </p:cNvSpPr>
          <p:nvPr>
            <p:ph sz="half" idx="2"/>
          </p:nvPr>
        </p:nvSpPr>
        <p:spPr/>
        <p:txBody>
          <a:bodyPr anchor="t"/>
          <a:p>
            <a:pPr marL="0" indent="0" defTabSz="914400">
              <a:buNone/>
            </a:pPr>
            <a:r>
              <a:rPr lang="en-US" altLang="zh-CN" sz="1600" kern="1200" baseline="0">
                <a:latin typeface="Consolas" panose="020B0609020204030204" charset="0"/>
                <a:ea typeface="+mn-ea"/>
                <a:cs typeface="+mn-cs"/>
              </a:rPr>
              <a:t>from collections import Counter</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import numpy as np</a:t>
            </a:r>
            <a:endParaRPr lang="en-US" altLang="zh-CN" sz="1600" kern="1200" baseline="0">
              <a:latin typeface="Consolas" panose="020B0609020204030204" charset="0"/>
              <a:ea typeface="+mn-ea"/>
              <a:cs typeface="+mn-cs"/>
            </a:endParaRPr>
          </a:p>
          <a:p>
            <a:pPr marL="0" indent="0" defTabSz="914400">
              <a:buNone/>
            </a:pP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已知样本数据</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每行数据分别为性别,身高,体重</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knownData = ((1, 180, 85), (1, 180, 86), (1, 180, 90), (1, 180, 100),</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(1, 185, 120), (1, 175, 80), (1, 175, 60), (1, 170, 60),</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(1, 175, 90), (1, 175, 100), (1, 185, 90), (1, 185, 80))</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knownTarget = ('稍胖', '稍胖', '稍胖', '过胖',</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'太胖', '正常', '偏瘦', '正常',</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'过胖', '太胖', '正常', '偏瘦')</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2562" name="Title 3"/>
          <p:cNvSpPr>
            <a:spLocks noGrp="1"/>
          </p:cNvSpPr>
          <p:nvPr>
            <p:ph type="title"/>
          </p:nvPr>
        </p:nvSpPr>
        <p:spPr>
          <a:xfrm>
            <a:off x="554355" y="150813"/>
            <a:ext cx="808418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4</a:t>
            </a:r>
            <a:r>
              <a:rPr>
                <a:latin typeface="+mj-lt"/>
                <a:ea typeface="+mj-ea"/>
                <a:cs typeface="+mj-cs"/>
                <a:sym typeface="+mn-ea"/>
              </a:rPr>
              <a:t>：</a:t>
            </a:r>
            <a:r>
              <a:rPr>
                <a:latin typeface="+mj-lt"/>
                <a:ea typeface="+mj-ea"/>
                <a:cs typeface="+mj-cs"/>
                <a:sym typeface="+mn-ea"/>
              </a:rPr>
              <a:t>KNN分类算法实现根据身高和体重对体型分类</a:t>
            </a:r>
            <a:endParaRPr>
              <a:latin typeface="+mj-lt"/>
              <a:ea typeface="+mj-ea"/>
              <a:cs typeface="+mj-cs"/>
              <a:sym typeface="+mn-ea"/>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5" name="Content Placeholder 2"/>
          <p:cNvSpPr>
            <a:spLocks noGrp="1"/>
          </p:cNvSpPr>
          <p:nvPr>
            <p:ph sz="half" idx="2"/>
          </p:nvPr>
        </p:nvSpPr>
        <p:spPr/>
        <p:txBody>
          <a:bodyPr anchor="t"/>
          <a:p>
            <a:pPr marL="0" indent="0" defTabSz="914400">
              <a:buNone/>
            </a:pPr>
            <a:r>
              <a:rPr lang="en-US" altLang="zh-CN" sz="1600" kern="1200" baseline="0">
                <a:latin typeface="Consolas" panose="020B0609020204030204" charset="0"/>
                <a:ea typeface="+mn-ea"/>
                <a:cs typeface="+mn-cs"/>
              </a:rPr>
              <a:t>def KNNPredict(current, knownData=knownData, </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knownTarget=knownTarget, k=3):</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current为未知样本，格式为(性别,身高,体重)</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data = dict(zip(knownData, knownTarget))</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如果未知样本与某个已知样本精确匹配，直接返回结果</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if current in data.keys():</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return data[current]</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按性别过滤，只考虑current性别一样的样本数据</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g = lambda item:item[0][0]==current[0]</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samples = list(filter(g, data.items()))</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g = lambda item:((item[0][1]-current[1])**2+\</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(item[0][2]-current[2])**2)**0.5</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distances = sorted(samples, key=g)</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选取距离最小的前k个</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distances = (item[1] for item in distances[:k])</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计算选取的k个样本所属类别的出现频率</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 选择频率最高的类别作为结果</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return Counter(distances).most_common(1)[0][0]</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3586" name="Title 3"/>
          <p:cNvSpPr>
            <a:spLocks noGrp="1"/>
          </p:cNvSpPr>
          <p:nvPr>
            <p:ph type="title"/>
          </p:nvPr>
        </p:nvSpPr>
        <p:spPr>
          <a:xfrm>
            <a:off x="554355" y="150813"/>
            <a:ext cx="836422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4</a:t>
            </a:r>
            <a:r>
              <a:rPr>
                <a:latin typeface="+mj-lt"/>
                <a:ea typeface="+mj-ea"/>
                <a:cs typeface="+mj-cs"/>
                <a:sym typeface="+mn-ea"/>
              </a:rPr>
              <a:t>：</a:t>
            </a:r>
            <a:r>
              <a:rPr>
                <a:latin typeface="+mj-lt"/>
                <a:ea typeface="+mj-ea"/>
                <a:cs typeface="+mj-cs"/>
                <a:sym typeface="+mn-ea"/>
              </a:rPr>
              <a:t>KNN分类算法实现根据身高和体重对体型分类</a:t>
            </a:r>
            <a:endParaRPr>
              <a:latin typeface="+mj-lt"/>
              <a:ea typeface="+mj-ea"/>
              <a:cs typeface="+mj-cs"/>
              <a:sym typeface="+mn-ea"/>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09"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unKnownData = [(1, 180, 70), (1, 160, 90), (1, 170, 85)]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for current in unKnownData:</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print(current, ':', KNNPredict(current))</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运行结果为：</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180, 70) : 偏瘦</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160, 90) : 过胖</a:t>
            </a:r>
            <a:endParaRPr lang="en-US" altLang="zh-CN" sz="1800" kern="1200" baseline="0">
              <a:solidFill>
                <a:srgbClr val="00B0F0"/>
              </a:solidFill>
              <a:latin typeface="Consolas" panose="020B0609020204030204" charset="0"/>
              <a:ea typeface="+mn-ea"/>
              <a:cs typeface="+mn-cs"/>
            </a:endParaRPr>
          </a:p>
          <a:p>
            <a:pPr marL="0" indent="0" defTabSz="914400">
              <a:buNone/>
            </a:pPr>
            <a:r>
              <a:rPr lang="en-US" altLang="zh-CN" sz="1800" kern="1200" baseline="0">
                <a:solidFill>
                  <a:srgbClr val="00B0F0"/>
                </a:solidFill>
                <a:latin typeface="Consolas" panose="020B0609020204030204" charset="0"/>
                <a:ea typeface="+mn-ea"/>
                <a:cs typeface="+mn-cs"/>
              </a:rPr>
              <a:t>(1, 170, 85) : 正常</a:t>
            </a:r>
            <a:endParaRPr lang="en-US" altLang="zh-CN"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4610" name="Title 3"/>
          <p:cNvSpPr>
            <a:spLocks noGrp="1"/>
          </p:cNvSpPr>
          <p:nvPr>
            <p:ph type="title"/>
          </p:nvPr>
        </p:nvSpPr>
        <p:spPr>
          <a:xfrm>
            <a:off x="554355" y="150813"/>
            <a:ext cx="824801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4</a:t>
            </a:r>
            <a:r>
              <a:rPr>
                <a:latin typeface="+mj-lt"/>
                <a:ea typeface="+mj-ea"/>
                <a:cs typeface="+mj-cs"/>
                <a:sym typeface="+mn-ea"/>
              </a:rPr>
              <a:t>：</a:t>
            </a:r>
            <a:r>
              <a:rPr>
                <a:latin typeface="+mj-lt"/>
                <a:ea typeface="+mj-ea"/>
                <a:cs typeface="+mj-cs"/>
                <a:sym typeface="+mn-ea"/>
              </a:rPr>
              <a:t>KNN分类算法实现根据身高和体重对体型分类</a:t>
            </a:r>
            <a:endParaRPr>
              <a:latin typeface="+mj-lt"/>
              <a:ea typeface="+mj-ea"/>
              <a:cs typeface="+mj-cs"/>
              <a:sym typeface="+mn-ea"/>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16230" algn="l" defTabSz="914400" rtl="0" eaLnBrk="1" fontAlgn="base" latinLnBrk="0" hangingPunct="1">
              <a:lnSpc>
                <a:spcPct val="100000"/>
              </a:lnSpc>
              <a:spcBef>
                <a:spcPts val="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Consolas" panose="020B0609020204030204" charset="0"/>
                <a:ea typeface="+mn-ea"/>
                <a:cs typeface="+mn-cs"/>
              </a:rPr>
              <a:t>下面的代码使用扩展库sklearn中的k近邻分类算法处理了同样的问题：</a:t>
            </a:r>
            <a:endParaRPr kumimoji="0" lang="en-US" sz="2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使用sklearn库的k近邻分类模型</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from sklearn.neighbors import KNeighborsClassifier</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创建并训练模型</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clf = KNeighborsClassifier(n_neighbors=3, weights='distance')</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clf.fit(knownData, knownTarget)</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分类</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for current in unKnownData:</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print(current, end=' : ')</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current = np.array(current).reshape(1,-1)</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chemeClr val="tx1"/>
                </a:solidFill>
                <a:latin typeface="Consolas" panose="020B0609020204030204" charset="0"/>
                <a:ea typeface="+mn-ea"/>
                <a:cs typeface="+mn-cs"/>
              </a:rPr>
              <a:t>    print(clf.predict(current)[0])</a:t>
            </a: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2400" b="1" i="0" u="none" strike="noStrike" kern="1200" cap="none" spc="0" normalizeH="0" baseline="0" noProof="1">
                <a:solidFill>
                  <a:schemeClr val="tx1"/>
                </a:solidFill>
                <a:latin typeface="Consolas" panose="020B0609020204030204" charset="0"/>
                <a:ea typeface="+mn-ea"/>
                <a:cs typeface="+mn-cs"/>
              </a:rPr>
              <a:t>运行结果为：</a:t>
            </a:r>
            <a:endParaRPr kumimoji="0" lang="en-US" sz="2400" b="1"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rgbClr val="00B0F0"/>
                </a:solidFill>
                <a:latin typeface="Consolas" panose="020B0609020204030204" charset="0"/>
                <a:ea typeface="+mn-ea"/>
                <a:cs typeface="+mn-cs"/>
              </a:rPr>
              <a:t>(1, 180, 70) : 偏瘦</a:t>
            </a:r>
            <a:endParaRPr kumimoji="0" 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rgbClr val="00B0F0"/>
                </a:solidFill>
                <a:latin typeface="Consolas" panose="020B0609020204030204" charset="0"/>
                <a:ea typeface="+mn-ea"/>
                <a:cs typeface="+mn-cs"/>
              </a:rPr>
              <a:t>(1, 160, 90) : 过胖</a:t>
            </a:r>
            <a:endParaRPr kumimoji="0" 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en-US" sz="1600" b="0" i="0" u="none" strike="noStrike" kern="1200" cap="none" spc="0" normalizeH="0" baseline="0" noProof="1">
                <a:solidFill>
                  <a:srgbClr val="00B0F0"/>
                </a:solidFill>
                <a:latin typeface="Consolas" panose="020B0609020204030204" charset="0"/>
                <a:ea typeface="+mn-ea"/>
                <a:cs typeface="+mn-cs"/>
              </a:rPr>
              <a:t>(1, 170, 85) : 正常</a:t>
            </a:r>
            <a:endParaRPr kumimoji="0" lang="en-US" sz="16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5634" name="Title 3"/>
          <p:cNvSpPr>
            <a:spLocks noGrp="1"/>
          </p:cNvSpPr>
          <p:nvPr>
            <p:ph type="title"/>
          </p:nvPr>
        </p:nvSpPr>
        <p:spPr>
          <a:xfrm>
            <a:off x="554355" y="150813"/>
            <a:ext cx="8018145"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补充</a:t>
            </a:r>
            <a:r>
              <a:rPr>
                <a:latin typeface="+mj-lt"/>
                <a:ea typeface="+mj-ea"/>
                <a:cs typeface="+mj-cs"/>
                <a:sym typeface="+mn-ea"/>
              </a:rPr>
              <a:t>4</a:t>
            </a:r>
            <a:r>
              <a:rPr>
                <a:latin typeface="+mj-lt"/>
                <a:ea typeface="+mj-ea"/>
                <a:cs typeface="+mj-cs"/>
                <a:sym typeface="+mn-ea"/>
              </a:rPr>
              <a:t>：</a:t>
            </a:r>
            <a:r>
              <a:rPr>
                <a:latin typeface="+mj-lt"/>
                <a:ea typeface="+mj-ea"/>
                <a:cs typeface="+mj-cs"/>
                <a:sym typeface="+mn-ea"/>
              </a:rPr>
              <a:t>KNN分类算法实现根据身高和体重对体型分类</a:t>
            </a:r>
            <a:endParaRPr>
              <a:latin typeface="+mj-lt"/>
              <a:ea typeface="+mj-ea"/>
              <a:cs typeface="+mj-cs"/>
              <a:sym typeface="+mn-ea"/>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p>
            <a:endParaRPr lang="zh-CN" altLang="en-US"/>
          </a:p>
        </p:txBody>
      </p:sp>
      <p:sp>
        <p:nvSpPr>
          <p:cNvPr id="3" name="Content Placeholder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时序图、自相关图和偏相关图是判断时间序列数据是否平稳的重要依据。</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from random import randrange</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import pandas as pd</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import matplotlib.pyplot as plt</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import matplotlib.font_manager as fm</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from statsmodels.graphics.tsaplots import plot_acf, plot_pacf</a:t>
            </a:r>
            <a:endParaRPr kumimoji="0" lang="en-US" sz="1800" b="0" i="0" u="none" strike="noStrike" kern="1200" cap="none" spc="0" normalizeH="0" baseline="0" noProof="1">
              <a:solidFill>
                <a:schemeClr val="tx1"/>
              </a:solidFill>
              <a:latin typeface="Consolas" panose="020B0609020204030204" charset="0"/>
              <a:ea typeface="+mn-ea"/>
              <a:cs typeface="+mn-cs"/>
            </a:endParaRPr>
          </a:p>
        </p:txBody>
      </p:sp>
      <p:sp>
        <p:nvSpPr>
          <p:cNvPr id="4" name="标题 3"/>
          <p:cNvSpPr/>
          <p:nvPr>
            <p:ph type="title"/>
          </p:nvPr>
        </p:nvSpPr>
        <p:spPr/>
        <p:txBody>
          <a:bodyPr/>
          <a:p>
            <a:endParaRPr lang="zh-CN" alt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1" name="Content Placeholder 2"/>
          <p:cNvSpPr>
            <a:spLocks noGrp="1"/>
          </p:cNvSpPr>
          <p:nvPr>
            <p:ph sz="half" idx="2"/>
          </p:nvPr>
        </p:nvSpPr>
        <p:spPr/>
        <p:txBody>
          <a:bodyPr anchor="t"/>
          <a:p>
            <a:pPr marL="0" indent="0" defTabSz="914400">
              <a:buNone/>
            </a:pPr>
            <a:r>
              <a:rPr lang="en-US" altLang="zh-CN" sz="1600" kern="1200" baseline="0">
                <a:latin typeface="Consolas" panose="020B0609020204030204" charset="0"/>
                <a:ea typeface="+mn-ea"/>
                <a:cs typeface="+mn-cs"/>
              </a:rPr>
              <a:t>def generateData(startDate, endDate):</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df = pd.DataFrame([300+i*30+randrange(50) for i in range(31)],\</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columns=['营业额'],\</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index=pd.date_range(startDate, endDate, freq='D'))</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return df</a:t>
            </a:r>
            <a:endParaRPr lang="en-US" altLang="zh-CN" sz="1600" kern="1200" baseline="0">
              <a:latin typeface="Consolas" panose="020B0609020204030204" charset="0"/>
              <a:ea typeface="+mn-ea"/>
              <a:cs typeface="+mn-cs"/>
            </a:endParaRPr>
          </a:p>
          <a:p>
            <a:pPr marL="0" indent="0" defTabSz="914400">
              <a:buNone/>
            </a:pP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 生成测试数据，模拟某商店营业额</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data = generateData('20170601',  '20170701')</a:t>
            </a:r>
            <a:endParaRPr lang="en-US" altLang="zh-CN" sz="1600" kern="1200" baseline="0">
              <a:latin typeface="Consolas" panose="020B0609020204030204" charset="0"/>
              <a:ea typeface="+mn-ea"/>
              <a:cs typeface="+mn-cs"/>
            </a:endParaRPr>
          </a:p>
          <a:p>
            <a:pPr marL="0" indent="0" defTabSz="914400">
              <a:buNone/>
            </a:pPr>
            <a:r>
              <a:rPr lang="en-US" altLang="zh-CN" sz="1600" kern="1200" baseline="0">
                <a:latin typeface="Consolas" panose="020B0609020204030204" charset="0"/>
                <a:ea typeface="+mn-ea"/>
                <a:cs typeface="+mn-cs"/>
              </a:rPr>
              <a:t>print(data)</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7682" name="Title 3"/>
          <p:cNvSpPr>
            <a:spLocks noGrp="1"/>
          </p:cNvSpPr>
          <p:nvPr>
            <p:ph type="title"/>
          </p:nvPr>
        </p:nvSpPr>
        <p:spPr>
          <a:xfrm>
            <a:off x="554355" y="163830"/>
            <a:ext cx="940181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5"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绘制时序图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myfont = fm.FontProperties(fname=r'C:\Windows\Fonts\STKAITI.ttf')</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data.plot()</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plt.legend(prop=myfont)  </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plt.show()</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绘制自相关图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plot_acf(data).show()</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绘制偏自相关图</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plot_pacf(data).show()</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8706" name="Title 3"/>
          <p:cNvSpPr>
            <a:spLocks noGrp="1"/>
          </p:cNvSpPr>
          <p:nvPr>
            <p:ph type="title"/>
          </p:nvPr>
        </p:nvSpPr>
        <p:spPr>
          <a:xfrm>
            <a:off x="554355" y="163830"/>
            <a:ext cx="805116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29" name="Content Placeholder 2"/>
          <p:cNvSpPr>
            <a:spLocks noGrp="1"/>
          </p:cNvSpPr>
          <p:nvPr>
            <p:ph sz="half" idx="2"/>
          </p:nvPr>
        </p:nvSpPr>
        <p:spPr>
          <a:ln w="22225">
            <a:solidFill>
              <a:schemeClr val="accent1"/>
            </a:solidFill>
            <a:miter/>
          </a:ln>
        </p:spPr>
        <p:txBody>
          <a:bodyPr anchor="t"/>
          <a:p>
            <a:pPr marL="0" indent="0" defTabSz="914400">
              <a:buNone/>
            </a:pPr>
            <a:r>
              <a:rPr lang="en-US" altLang="zh-CN" sz="1600" kern="1200" baseline="0">
                <a:solidFill>
                  <a:srgbClr val="00B0F0"/>
                </a:solidFill>
                <a:latin typeface="Consolas" panose="020B0609020204030204" charset="0"/>
                <a:ea typeface="+mn-ea"/>
                <a:cs typeface="+mn-cs"/>
              </a:rPr>
              <a:t>            营业额</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2017-06-01   333</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2017-06-02   370</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2017-06-03   392</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2017-06-04   425</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2017-06-05   457</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2017-06-06   467</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2017-06-07   488</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2017-06-08   540</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2017-06-09   575</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2017-06-10   575</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2017-06-11   635</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rPr>
              <a:t>2017-06-12   631</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sym typeface="宋体" panose="02010600030101010101" pitchFamily="2" charset="-122"/>
              </a:rPr>
              <a:t>2017-06-13   706</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sym typeface="宋体" panose="02010600030101010101" pitchFamily="2" charset="-122"/>
              </a:rPr>
              <a:t>2017-06-14   691</a:t>
            </a:r>
            <a:endParaRPr lang="en-US" altLang="zh-CN" sz="1600" kern="1200" baseline="0">
              <a:solidFill>
                <a:srgbClr val="00B0F0"/>
              </a:solidFill>
              <a:latin typeface="Consolas" panose="020B0609020204030204" charset="0"/>
              <a:ea typeface="+mn-ea"/>
              <a:cs typeface="+mn-cs"/>
            </a:endParaRPr>
          </a:p>
          <a:p>
            <a:pPr marL="0" indent="0" defTabSz="914400">
              <a:spcBef>
                <a:spcPct val="0"/>
              </a:spcBef>
              <a:buNone/>
            </a:pPr>
            <a:r>
              <a:rPr lang="en-US" altLang="zh-CN" sz="1600" kern="1200" baseline="0">
                <a:solidFill>
                  <a:srgbClr val="00B0F0"/>
                </a:solidFill>
                <a:latin typeface="Consolas" panose="020B0609020204030204" charset="0"/>
                <a:ea typeface="+mn-ea"/>
                <a:cs typeface="+mn-cs"/>
                <a:sym typeface="宋体" panose="02010600030101010101" pitchFamily="2" charset="-122"/>
              </a:rPr>
              <a:t>2017-06-15   728</a:t>
            </a:r>
            <a:endParaRPr lang="en-US" altLang="zh-CN"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29730" name="Title 3"/>
          <p:cNvSpPr>
            <a:spLocks noGrp="1"/>
          </p:cNvSpPr>
          <p:nvPr>
            <p:ph type="title"/>
          </p:nvPr>
        </p:nvSpPr>
        <p:spPr>
          <a:xfrm>
            <a:off x="554355" y="163830"/>
            <a:ext cx="878332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sp>
        <p:nvSpPr>
          <p:cNvPr id="329731" name="文本框 1"/>
          <p:cNvSpPr txBox="1"/>
          <p:nvPr/>
        </p:nvSpPr>
        <p:spPr>
          <a:xfrm>
            <a:off x="5908675" y="1600200"/>
            <a:ext cx="2540000" cy="4030980"/>
          </a:xfrm>
          <a:prstGeom prst="rect">
            <a:avLst/>
          </a:prstGeom>
          <a:noFill/>
          <a:ln w="22225" cap="flat" cmpd="sng">
            <a:solidFill>
              <a:schemeClr val="accent1"/>
            </a:solidFill>
            <a:prstDash val="solid"/>
            <a:round/>
            <a:headEnd type="none" w="med" len="med"/>
            <a:tailEnd type="none" w="med" len="med"/>
          </a:ln>
        </p:spPr>
        <p:txBody>
          <a:bodyPr wrap="square" anchor="t">
            <a:spAutoFit/>
          </a:bodyPr>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2017-06-16   767</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2017-06-17   783</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2017-06-18   831</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2017-06-19   846</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2017-06-20   894</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2017-06-21   908</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2017-06-22   954</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2017-06-23   971</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2017-06-24  1011</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2017-06-25  1051</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2017-06-26  1089</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2017-06-27  1120</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2017-06-28  1118</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2017-06-29  1143</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2017-06-30  1181</a:t>
            </a:r>
            <a:endParaRPr lang="en-US" altLang="zh-CN" sz="1600">
              <a:solidFill>
                <a:srgbClr val="00B0F0"/>
              </a:solidFill>
              <a:latin typeface="Consolas" panose="020B0609020204030204" charset="0"/>
              <a:ea typeface="宋体" panose="02010600030101010101" pitchFamily="2" charset="-122"/>
            </a:endParaRPr>
          </a:p>
          <a:p>
            <a:pPr>
              <a:buFont typeface="Wingdings" panose="05000000000000000000" charset="0"/>
            </a:pPr>
            <a:r>
              <a:rPr lang="en-US" altLang="zh-CN" sz="1600">
                <a:solidFill>
                  <a:srgbClr val="00B0F0"/>
                </a:solidFill>
                <a:latin typeface="Consolas" panose="020B0609020204030204" charset="0"/>
                <a:ea typeface="宋体" panose="02010600030101010101" pitchFamily="2" charset="-122"/>
              </a:rPr>
              <a:t>2017-07-01  1240</a:t>
            </a:r>
            <a:endParaRPr lang="zh-CN" altLang="en-US" sz="1600">
              <a:latin typeface="Arial" panose="020B0604020202020204" pitchFamily="34" charset="0"/>
              <a:ea typeface="宋体" panose="02010600030101010101" pitchFamily="2" charset="-122"/>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时序图：有明显的增长趋势，原始数据属于不平稳序列。</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32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30754" name="Title 3"/>
          <p:cNvSpPr>
            <a:spLocks noGrp="1"/>
          </p:cNvSpPr>
          <p:nvPr>
            <p:ph type="title"/>
          </p:nvPr>
        </p:nvSpPr>
        <p:spPr>
          <a:xfrm>
            <a:off x="553720" y="163830"/>
            <a:ext cx="854583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pic>
        <p:nvPicPr>
          <p:cNvPr id="330755" name="Picture 5"/>
          <p:cNvPicPr>
            <a:picLocks noChangeAspect="1"/>
          </p:cNvPicPr>
          <p:nvPr/>
        </p:nvPicPr>
        <p:blipFill>
          <a:blip r:embed="rId1"/>
          <a:stretch>
            <a:fillRect/>
          </a:stretch>
        </p:blipFill>
        <p:spPr>
          <a:xfrm>
            <a:off x="3356928" y="1614488"/>
            <a:ext cx="5476875" cy="4046537"/>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024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6866" name="文本占位符 10242"/>
          <p:cNvSpPr>
            <a:spLocks noGrp="1"/>
          </p:cNvSpPr>
          <p:nvPr>
            <p:ph sz="half" idx="2"/>
          </p:nvPr>
        </p:nvSpPr>
        <p:spPr/>
        <p:txBody>
          <a:bodyPr anchor="t"/>
          <a:p>
            <a:pPr defTabSz="914400">
              <a:spcBef>
                <a:spcPts val="600"/>
              </a:spcBef>
              <a:buNone/>
            </a:pPr>
            <a:r>
              <a:rPr lang="en-US" altLang="zh-CN" sz="1800" kern="1200" baseline="0" dirty="0">
                <a:latin typeface="Consolas" panose="020B0609020204030204" charset="0"/>
                <a:ea typeface="+mn-ea"/>
                <a:cs typeface="+mn-cs"/>
              </a:rPr>
              <a:t>&gt;&gt;&gt; x = np.arange(0,100,10,dtype=np.floating)</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  10.,  20.,  30.,  40.,  50.,  60.,  70.,  80.,  90.])</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x[[1, 3, 5]]          # </a:t>
            </a:r>
            <a:r>
              <a:rPr lang="zh-CN" altLang="en-US" sz="1800" kern="1200" baseline="0" dirty="0">
                <a:latin typeface="Consolas" panose="020B0609020204030204" charset="0"/>
                <a:ea typeface="+mn-ea"/>
                <a:cs typeface="+mn-cs"/>
              </a:rPr>
              <a:t>同时访问多个位置上的元素</a:t>
            </a:r>
            <a:endParaRPr lang="zh-CN" altLang="en-US"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array([ 10.,  30.,  50.])</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1777" name="Content Placeholder 2"/>
          <p:cNvSpPr>
            <a:spLocks noGrp="1"/>
          </p:cNvSpPr>
          <p:nvPr>
            <p:ph sz="half" idx="2"/>
          </p:nvPr>
        </p:nvSpPr>
        <p:spPr/>
        <p:txBody>
          <a:bodyPr anchor="t"/>
          <a:p>
            <a:pPr defTabSz="914400">
              <a:lnSpc>
                <a:spcPct val="150000"/>
              </a:lnSpc>
              <a:spcBef>
                <a:spcPct val="0"/>
              </a:spcBef>
            </a:pPr>
            <a:r>
              <a:rPr lang="zh-CN" altLang="en-US" sz="2400" kern="1200" baseline="0">
                <a:latin typeface="+mn-lt"/>
                <a:ea typeface="+mn-ea"/>
                <a:cs typeface="+mn-cs"/>
              </a:rPr>
              <a:t>自相关图：呈现三角对称形式，不存在截尾或拖尾，属于单调序列的典型表现形式，原始数据属于不平稳序列。</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331778" name="Picture 6"/>
          <p:cNvPicPr>
            <a:picLocks noChangeAspect="1"/>
          </p:cNvPicPr>
          <p:nvPr/>
        </p:nvPicPr>
        <p:blipFill>
          <a:blip r:embed="rId1"/>
          <a:stretch>
            <a:fillRect/>
          </a:stretch>
        </p:blipFill>
        <p:spPr>
          <a:xfrm>
            <a:off x="3619818" y="2178050"/>
            <a:ext cx="5024437" cy="3903663"/>
          </a:xfrm>
          <a:prstGeom prst="rect">
            <a:avLst/>
          </a:prstGeom>
          <a:noFill/>
          <a:ln w="9525">
            <a:noFill/>
          </a:ln>
        </p:spPr>
      </p:pic>
      <p:sp>
        <p:nvSpPr>
          <p:cNvPr id="331779" name="Title 8"/>
          <p:cNvSpPr>
            <a:spLocks noGrp="1"/>
          </p:cNvSpPr>
          <p:nvPr>
            <p:ph type="title"/>
          </p:nvPr>
        </p:nvSpPr>
        <p:spPr>
          <a:xfrm>
            <a:off x="554355" y="163830"/>
            <a:ext cx="844677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1" name="Content Placeholder 2"/>
          <p:cNvSpPr>
            <a:spLocks noGrp="1"/>
          </p:cNvSpPr>
          <p:nvPr>
            <p:ph sz="half" idx="2"/>
          </p:nvPr>
        </p:nvSpPr>
        <p:spPr/>
        <p:txBody>
          <a:bodyPr anchor="t"/>
          <a:p>
            <a:pPr defTabSz="914400"/>
            <a:r>
              <a:rPr lang="zh-CN" altLang="en-US" sz="2400" kern="1200" baseline="0">
                <a:latin typeface="+mn-lt"/>
                <a:ea typeface="+mn-ea"/>
                <a:cs typeface="+mn-cs"/>
              </a:rPr>
              <a:t>偏自相关图：不存在截尾或拖尾，属于不平稳序列。</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32802" name="Title 3"/>
          <p:cNvSpPr>
            <a:spLocks noGrp="1"/>
          </p:cNvSpPr>
          <p:nvPr>
            <p:ph type="title"/>
          </p:nvPr>
        </p:nvSpPr>
        <p:spPr>
          <a:xfrm>
            <a:off x="554355" y="163830"/>
            <a:ext cx="829818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5</a:t>
            </a:r>
            <a:r>
              <a:rPr lang="zh-CN" altLang="en-US">
                <a:sym typeface="+mn-ea"/>
              </a:rPr>
              <a:t>：绘制时间序列数据的时序图、自相关图和偏自相关图</a:t>
            </a:r>
            <a:endParaRPr lang="zh-CN" altLang="en-US">
              <a:sym typeface="+mn-ea"/>
            </a:endParaRPr>
          </a:p>
        </p:txBody>
      </p:sp>
      <p:pic>
        <p:nvPicPr>
          <p:cNvPr id="332803" name="Picture 4"/>
          <p:cNvPicPr>
            <a:picLocks noChangeAspect="1"/>
          </p:cNvPicPr>
          <p:nvPr/>
        </p:nvPicPr>
        <p:blipFill>
          <a:blip r:embed="rId1"/>
          <a:stretch>
            <a:fillRect/>
          </a:stretch>
        </p:blipFill>
        <p:spPr>
          <a:xfrm>
            <a:off x="3400108" y="1613853"/>
            <a:ext cx="5391150" cy="4332287"/>
          </a:xfrm>
          <a:prstGeom prst="rect">
            <a:avLst/>
          </a:prstGeom>
          <a:noFill/>
          <a:ln w="9525">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3825" name="Title 1"/>
          <p:cNvSpPr>
            <a:spLocks noGrp="1"/>
          </p:cNvSpPr>
          <p:nvPr>
            <p:ph type="title"/>
          </p:nvPr>
        </p:nvSpPr>
        <p:spPr>
          <a:xfrm>
            <a:off x="554355" y="147320"/>
            <a:ext cx="877633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6-1</a:t>
            </a:r>
            <a:r>
              <a:rPr lang="zh-CN" altLang="en-US">
                <a:sym typeface="+mn-ea"/>
              </a:rPr>
              <a:t>：使用系统聚类算法对随机元素进行分类</a:t>
            </a:r>
            <a:endParaRPr lang="zh-CN" altLang="en-US">
              <a:sym typeface="+mn-ea"/>
            </a:endParaRPr>
          </a:p>
        </p:txBody>
      </p:sp>
      <p:sp>
        <p:nvSpPr>
          <p:cNvPr id="2" name="文本占位符 1"/>
          <p:cNvSpPr>
            <a:spLocks noGrp="1"/>
          </p:cNvSpPr>
          <p:nvPr>
            <p:ph type="body" idx="1"/>
          </p:nvPr>
        </p:nvSpPr>
        <p:spPr/>
        <p:txBody>
          <a:bodyPr/>
          <a:p>
            <a:endParaRPr lang="zh-CN" altLang="en-US"/>
          </a:p>
        </p:txBody>
      </p:sp>
      <p:sp>
        <p:nvSpPr>
          <p:cNvPr id="333826" name="Content Placeholder 2"/>
          <p:cNvSpPr>
            <a:spLocks noGrp="1"/>
          </p:cNvSpPr>
          <p:nvPr>
            <p:ph sz="half" idx="2"/>
          </p:nvPr>
        </p:nvSpPr>
        <p:spPr/>
        <p:txBody>
          <a:bodyPr anchor="t"/>
          <a:p>
            <a:pPr defTabSz="914400">
              <a:lnSpc>
                <a:spcPct val="150000"/>
              </a:lnSpc>
              <a:spcBef>
                <a:spcPct val="0"/>
              </a:spcBef>
            </a:pPr>
            <a:r>
              <a:rPr lang="en-US" altLang="zh-CN" sz="2400" kern="1200" baseline="0">
                <a:latin typeface="+mn-lt"/>
                <a:ea typeface="+mn-ea"/>
                <a:cs typeface="+mn-cs"/>
              </a:rPr>
              <a:t>系统聚类算法又称层次聚类或系谱聚类，首先把样本看作各自一类，定义类间距离，选择距离最小的一对元素合并成一个新的类，重复计算各类之间的距离并重复上面的步骤，直到将所有原始元素分成指定数量的类。</a:t>
            </a:r>
            <a:endParaRPr lang="en-US" altLang="zh-CN" sz="2400" kern="1200" baseline="0">
              <a:latin typeface="+mn-lt"/>
              <a:ea typeface="+mn-ea"/>
              <a:cs typeface="+mn-cs"/>
            </a:endParaRPr>
          </a:p>
          <a:p>
            <a:pPr defTabSz="914400">
              <a:lnSpc>
                <a:spcPct val="150000"/>
              </a:lnSpc>
              <a:spcBef>
                <a:spcPct val="0"/>
              </a:spcBef>
            </a:pPr>
            <a:r>
              <a:rPr lang="en-US" altLang="zh-CN" sz="2400" kern="1200" baseline="0">
                <a:latin typeface="+mn-lt"/>
                <a:ea typeface="+mn-ea"/>
                <a:cs typeface="+mn-cs"/>
              </a:rPr>
              <a:t>该算法的计算复杂度比较高，不适合大数据聚类问题。</a:t>
            </a:r>
            <a:endParaRPr lang="en-US" altLang="zh-CN" sz="2400" kern="1200" baseline="0">
              <a:latin typeface="+mn-lt"/>
              <a:ea typeface="+mn-ea"/>
              <a:cs typeface="+mn-cs"/>
            </a:endParaRPr>
          </a:p>
          <a:p>
            <a:pPr defTabSz="914400">
              <a:lnSpc>
                <a:spcPct val="150000"/>
              </a:lnSpc>
              <a:spcBef>
                <a:spcPct val="0"/>
              </a:spcBef>
            </a:pPr>
            <a:r>
              <a:rPr lang="zh-CN" altLang="en-US" sz="2400" kern="1200" baseline="0">
                <a:latin typeface="+mn-lt"/>
                <a:ea typeface="+mn-ea"/>
                <a:cs typeface="+mn-cs"/>
              </a:rPr>
              <a:t>源码：</a:t>
            </a:r>
            <a:r>
              <a:rPr lang="en-US" altLang="zh-CN" sz="2400" kern="1200" baseline="0">
                <a:latin typeface="+mn-lt"/>
                <a:ea typeface="+mn-ea"/>
                <a:cs typeface="+mn-cs"/>
              </a:rPr>
              <a:t>code\xitongJuLei.py</a:t>
            </a:r>
            <a:endParaRPr lang="en-US" altLang="zh-CN" sz="2400" kern="1200" baseline="0">
              <a:latin typeface="+mn-lt"/>
              <a:ea typeface="+mn-ea"/>
              <a:cs typeface="+mn-cs"/>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49"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from random import randrange</a:t>
            </a:r>
            <a:endParaRPr lang="en-US" altLang="zh-CN" sz="1800" kern="1200" baseline="0">
              <a:latin typeface="Consolas" panose="020B0609020204030204" charset="0"/>
              <a:ea typeface="+mn-ea"/>
              <a:cs typeface="+mn-cs"/>
            </a:endParaRPr>
          </a:p>
          <a:p>
            <a:pPr marL="0" indent="0" defTabSz="914400">
              <a:buNone/>
            </a:pP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def generate(s, m1, m2):</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'''生成形式如[('a', (1,5)), ('b', (3,6))]的随机坐标'''</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x = [(ch, (randrange(m1), randrange(m1))) for ch in s]</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return x</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34850" name="Title 3"/>
          <p:cNvSpPr>
            <a:spLocks noGrp="1"/>
          </p:cNvSpPr>
          <p:nvPr>
            <p:ph type="title"/>
          </p:nvPr>
        </p:nvSpPr>
        <p:spPr>
          <a:xfrm>
            <a:off x="554355" y="130810"/>
            <a:ext cx="744156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6-1</a:t>
            </a:r>
            <a:r>
              <a:rPr lang="zh-CN" altLang="en-US">
                <a:sym typeface="+mn-ea"/>
              </a:rPr>
              <a:t>：使用系统聚类算法对随机元素进行分类</a:t>
            </a:r>
            <a:endParaRPr lang="zh-CN" altLang="en-US">
              <a:sym typeface="+mn-ea"/>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3" name="Content Placeholder 2"/>
          <p:cNvSpPr>
            <a:spLocks noGrp="1"/>
          </p:cNvSpPr>
          <p:nvPr>
            <p:ph sz="half" idx="2"/>
          </p:nvPr>
        </p:nvSpPr>
        <p:spPr/>
        <p:txBody>
          <a:bodyPr anchor="t"/>
          <a:p>
            <a:pPr marL="0" indent="0" defTabSz="914400">
              <a:spcBef>
                <a:spcPct val="0"/>
              </a:spcBef>
              <a:buNone/>
            </a:pPr>
            <a:r>
              <a:rPr lang="en-US" altLang="zh-CN" sz="1200" kern="1200" baseline="0">
                <a:latin typeface="Consolas" panose="020B0609020204030204" charset="0"/>
                <a:ea typeface="+mn-ea"/>
                <a:cs typeface="+mn-cs"/>
              </a:rPr>
              <a:t>def xitongJulei(points, k=5):</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'''根据欧几里得距离对points进行聚类，最终划分为k类'''</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points = points[:]</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while len(points)&gt;k:</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nearest = float('inf')</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查找距离最近的两个点，进行合并</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合并后的两个点，使用中点代替其坐标</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for index1, point1 in enumerate(points[:-1]):</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position1 = point1[1]</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注意：这里的start参数很重要</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for index2, point2 in enumerate(points[index1+1:], start=index1+1):</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position2 = point2[1]</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distance = (position1[0]-position2[0])**2 + (position1[1]-position2[1])**2</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if distance &lt; nearest:</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result = (index1, index2)</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nearest = distance</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弹出距离最近的两个点，合并为一个点</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p2 = points.pop(result[1])</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p1 = points.pop(result[0])</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 = (p1[0]+p2[0], ((p1[1][0]+p2[1][0])/2, (p1[1][1]+p2[1][1])/2))</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使用合并后的点代替原来的两个点</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points.append(p)</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 查看每步处理后的数据</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print(points)</a:t>
            </a:r>
            <a:endParaRPr lang="en-US" altLang="zh-CN" sz="1200" kern="1200" baseline="0">
              <a:latin typeface="Consolas" panose="020B0609020204030204" charset="0"/>
              <a:ea typeface="+mn-ea"/>
              <a:cs typeface="+mn-cs"/>
            </a:endParaRPr>
          </a:p>
          <a:p>
            <a:pPr marL="0" indent="0" defTabSz="914400">
              <a:spcBef>
                <a:spcPct val="0"/>
              </a:spcBef>
              <a:buNone/>
            </a:pPr>
            <a:r>
              <a:rPr lang="en-US" altLang="zh-CN" sz="1200" kern="1200" baseline="0">
                <a:latin typeface="Consolas" panose="020B0609020204030204" charset="0"/>
                <a:ea typeface="+mn-ea"/>
                <a:cs typeface="+mn-cs"/>
              </a:rPr>
              <a:t>    return points</a:t>
            </a:r>
            <a:endParaRPr lang="en-US" altLang="zh-CN" sz="12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35874" name="Title 3"/>
          <p:cNvSpPr>
            <a:spLocks noGrp="1"/>
          </p:cNvSpPr>
          <p:nvPr>
            <p:ph type="title"/>
          </p:nvPr>
        </p:nvSpPr>
        <p:spPr>
          <a:xfrm>
            <a:off x="554355" y="163830"/>
            <a:ext cx="818324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6-1</a:t>
            </a:r>
            <a:r>
              <a:rPr lang="zh-CN" altLang="en-US">
                <a:sym typeface="+mn-ea"/>
              </a:rPr>
              <a:t>：使用系统聚类算法对随机元素进行分类</a:t>
            </a:r>
            <a:endParaRPr lang="zh-CN" altLang="en-US">
              <a:sym typeface="+mn-ea"/>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7" name="Content Placeholder 2"/>
          <p:cNvSpPr>
            <a:spLocks noGrp="1"/>
          </p:cNvSpPr>
          <p:nvPr>
            <p:ph sz="half" idx="2"/>
          </p:nvPr>
        </p:nvSpPr>
        <p:spPr/>
        <p:txBody>
          <a:bodyPr anchor="t"/>
          <a:p>
            <a:pPr marL="0" indent="0" defTabSz="914400">
              <a:buNone/>
            </a:pPr>
            <a:r>
              <a:rPr lang="en-US" altLang="zh-CN" sz="1800" kern="1200" baseline="0">
                <a:latin typeface="Consolas" panose="020B0609020204030204" charset="0"/>
                <a:ea typeface="+mn-ea"/>
                <a:cs typeface="+mn-cs"/>
              </a:rPr>
              <a:t># 生成随机测试数据</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points = generate('abcde', 5, 5)</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print('origin:'.center(20,'=')+'\n', points)</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调用系统</a:t>
            </a:r>
            <a:r>
              <a:rPr lang="en-US" altLang="zh-CN" sz="1800" kern="1200" baseline="0">
                <a:latin typeface="Consolas" panose="020B0609020204030204" charset="0"/>
                <a:ea typeface="+mn-ea"/>
                <a:cs typeface="+mn-cs"/>
              </a:rPr>
              <a:t>聚类</a:t>
            </a:r>
            <a:r>
              <a:rPr lang="zh-CN" altLang="en-US" sz="1800" kern="1200" baseline="0">
                <a:latin typeface="Consolas" panose="020B0609020204030204" charset="0"/>
                <a:ea typeface="+mn-ea"/>
                <a:cs typeface="+mn-cs"/>
              </a:rPr>
              <a:t>算法</a:t>
            </a:r>
            <a:endParaRPr lang="zh-CN" altLang="en-US"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print('steps:'.center(20,'='))</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result = xitongJulei(points, k=2)</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print('result'.center(20,'='))</a:t>
            </a:r>
            <a:endParaRPr lang="en-US" altLang="zh-CN" sz="1800" kern="1200" baseline="0">
              <a:latin typeface="Consolas" panose="020B0609020204030204" charset="0"/>
              <a:ea typeface="+mn-ea"/>
              <a:cs typeface="+mn-cs"/>
            </a:endParaRPr>
          </a:p>
          <a:p>
            <a:pPr marL="0" indent="0" defTabSz="914400">
              <a:buNone/>
            </a:pPr>
            <a:r>
              <a:rPr lang="en-US" altLang="zh-CN" sz="1800" kern="1200" baseline="0">
                <a:latin typeface="Consolas" panose="020B0609020204030204" charset="0"/>
                <a:ea typeface="+mn-ea"/>
                <a:cs typeface="+mn-cs"/>
              </a:rPr>
              <a:t>print(result)</a:t>
            </a:r>
            <a:endParaRPr lang="en-US" altLang="zh-CN"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36898" name="Title 3"/>
          <p:cNvSpPr>
            <a:spLocks noGrp="1"/>
          </p:cNvSpPr>
          <p:nvPr>
            <p:ph type="title"/>
          </p:nvPr>
        </p:nvSpPr>
        <p:spPr>
          <a:xfrm>
            <a:off x="554355" y="163830"/>
            <a:ext cx="828103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6-1</a:t>
            </a:r>
            <a:r>
              <a:rPr lang="zh-CN" altLang="en-US">
                <a:sym typeface="+mn-ea"/>
              </a:rPr>
              <a:t>：使用系统聚类算法对随机元素进行分类</a:t>
            </a:r>
            <a:endParaRPr lang="zh-CN" altLang="en-US">
              <a:sym typeface="+mn-ea"/>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某次运行结果：</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======origin:=======</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 [('a', (1, 3)), ('b', (1, 0)), ('c', (1, 3)), ('d', (0, 0)), ('e', (4, 4))]</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=======steps:=======</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[('b', (1, 0)), ('d', (0, 0)), ('e', (4, 4)), ('ac', (1.0, 3.0))]</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[('e', (4, 4)), ('ac', (1.0, 3.0)), ('bd', (0.5, 0.0))]</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[('e', (4, 4)), ('acbd', (0.75, 1.5))]</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=======result=======</a:t>
            </a:r>
            <a:endParaRPr kumimoji="0" lang="en-US" sz="1800" b="0" i="0" u="none" strike="noStrike" kern="1200" cap="none" spc="0" normalizeH="0" baseline="0" noProof="1">
              <a:solidFill>
                <a:srgbClr val="00B0F0"/>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mn-lt"/>
                <a:ea typeface="+mn-ea"/>
                <a:cs typeface="+mn-cs"/>
              </a:rPr>
              <a:t>[('e', (4, 4)), ('acbd', (0.75, 1.5))]</a:t>
            </a:r>
            <a:endParaRPr kumimoji="0" lang="en-US" sz="1800" b="0" i="0" u="none" strike="noStrike" kern="1200" cap="none" spc="0" normalizeH="0" baseline="0" noProof="1">
              <a:solidFill>
                <a:srgbClr val="00B0F0"/>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37922" name="Title 3"/>
          <p:cNvSpPr>
            <a:spLocks noGrp="1"/>
          </p:cNvSpPr>
          <p:nvPr>
            <p:ph type="title"/>
          </p:nvPr>
        </p:nvSpPr>
        <p:spPr>
          <a:xfrm>
            <a:off x="554355" y="163830"/>
            <a:ext cx="750760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6-1</a:t>
            </a:r>
            <a:r>
              <a:rPr lang="zh-CN" altLang="en-US">
                <a:sym typeface="+mn-ea"/>
              </a:rPr>
              <a:t>：使用系统聚类算法对随机元素进行分类</a:t>
            </a:r>
            <a:endParaRPr lang="zh-CN" altLang="en-US">
              <a:sym typeface="+mn-ea"/>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en-US" altLang="zh-CN" sz="2400" b="0" i="0" u="none" strike="noStrike" kern="1200" cap="none" spc="0" normalizeH="0" baseline="0" noProof="1">
                <a:solidFill>
                  <a:schemeClr val="tx1"/>
                </a:solidFill>
                <a:latin typeface="+mn-lt"/>
                <a:ea typeface="+mn-ea"/>
                <a:cs typeface="+mn-cs"/>
              </a:rPr>
              <a:t>Python</a:t>
            </a:r>
            <a:r>
              <a:rPr kumimoji="0" lang="zh-CN" altLang="en-US" sz="2400" b="0" i="0" u="none" strike="noStrike" kern="1200" cap="none" spc="0" normalizeH="0" baseline="0" noProof="1">
                <a:solidFill>
                  <a:schemeClr val="tx1"/>
                </a:solidFill>
                <a:latin typeface="+mn-lt"/>
                <a:ea typeface="+mn-ea"/>
                <a:cs typeface="+mn-cs"/>
              </a:rPr>
              <a:t>扩展库</a:t>
            </a:r>
            <a:r>
              <a:rPr kumimoji="0" lang="en-US" altLang="zh-CN" sz="2400" b="0" i="0" u="none" strike="noStrike" kern="1200" cap="none" spc="0" normalizeH="0" baseline="0" noProof="1">
                <a:solidFill>
                  <a:schemeClr val="tx1"/>
                </a:solidFill>
                <a:latin typeface="+mn-lt"/>
                <a:ea typeface="+mn-ea"/>
                <a:cs typeface="+mn-cs"/>
              </a:rPr>
              <a:t>sklearn.cluster.AgglomerativeClustering</a:t>
            </a:r>
            <a:r>
              <a:rPr kumimoji="0" lang="zh-CN" altLang="en-US" sz="2400" b="0" i="0" u="none" strike="noStrike" kern="1200" cap="none" spc="0" normalizeH="0" baseline="0" noProof="1">
                <a:solidFill>
                  <a:schemeClr val="tx1"/>
                </a:solidFill>
                <a:latin typeface="+mn-lt"/>
                <a:ea typeface="+mn-ea"/>
                <a:cs typeface="+mn-cs"/>
              </a:rPr>
              <a:t>提供了系统聚类算法的实现。</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random import randrange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matplotlib.pyplot as plt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sklearn.cluster import AgglomerativeClustering</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38946" name="Title 3"/>
          <p:cNvSpPr>
            <a:spLocks noGrp="1"/>
          </p:cNvSpPr>
          <p:nvPr>
            <p:ph type="title"/>
          </p:nvPr>
        </p:nvSpPr>
        <p:spPr>
          <a:xfrm>
            <a:off x="554355" y="130810"/>
            <a:ext cx="780351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6-2</a:t>
            </a:r>
            <a:r>
              <a:rPr lang="zh-CN" altLang="en-US">
                <a:sym typeface="+mn-ea"/>
              </a:rPr>
              <a:t>：使用系统聚类算法对数据进行分类</a:t>
            </a:r>
            <a:endParaRPr lang="zh-CN" altLang="en-US">
              <a:sym typeface="+mn-ea"/>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6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def generateData():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'''生成测试数据'''</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def get(start, end):</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return [randrange(start, end) for _ in range(30)]</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x1 = get(0, 40)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x2 = get(70, 100)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y1 = get(0, 30)</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y2 = get(40, 70)</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data = list(zip(x1, y1)) + list(zip(x1, y2))+\</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list(zip(x2, y1)) + list(zip(x2, y2))</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return np.array(data)</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39970" name="Title 3"/>
          <p:cNvSpPr>
            <a:spLocks noGrp="1"/>
          </p:cNvSpPr>
          <p:nvPr>
            <p:ph type="title"/>
          </p:nvPr>
        </p:nvSpPr>
        <p:spPr>
          <a:xfrm>
            <a:off x="554355" y="130810"/>
            <a:ext cx="757364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6-2</a:t>
            </a:r>
            <a:r>
              <a:rPr lang="zh-CN" altLang="en-US">
                <a:sym typeface="+mn-ea"/>
              </a:rPr>
              <a:t>：使用系统聚类算法对数据进行分类</a:t>
            </a:r>
            <a:endParaRPr lang="zh-CN" altLang="en-US">
              <a:sym typeface="+mn-ea"/>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0993" name="内容占位符 2"/>
          <p:cNvSpPr>
            <a:spLocks noGrp="1"/>
          </p:cNvSpPr>
          <p:nvPr>
            <p:ph sz="half" idx="2"/>
          </p:nvPr>
        </p:nvSpPr>
        <p:spPr/>
        <p:txBody>
          <a:bodyPr anchor="t"/>
          <a:p>
            <a:pPr marL="0" indent="0" defTabSz="914400">
              <a:spcBef>
                <a:spcPct val="0"/>
              </a:spcBef>
              <a:buNone/>
            </a:pPr>
            <a:r>
              <a:rPr lang="zh-CN" altLang="en-US" sz="1400" kern="1200" baseline="0">
                <a:latin typeface="Consolas" panose="020B0609020204030204" charset="0"/>
                <a:ea typeface="+mn-ea"/>
                <a:cs typeface="+mn-cs"/>
              </a:rPr>
              <a:t>def AgglomerativeTest(n_clusters):</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'''聚类，指定类的数量，并绘制图形'''</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assert 1 &lt;= n_clusters &lt;= 4</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predictResult = AgglomerativeClustering(n_clusters=n_clusters,</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affinity='euclidean',</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linkage='ward').fit_predict(data)</a:t>
            </a:r>
            <a:endParaRPr lang="zh-CN" altLang="en-US" sz="1400" kern="1200" baseline="0">
              <a:latin typeface="Consolas" panose="020B0609020204030204" charset="0"/>
              <a:ea typeface="+mn-ea"/>
              <a:cs typeface="+mn-cs"/>
            </a:endParaRPr>
          </a:p>
          <a:p>
            <a:pPr marL="0" indent="0" defTabSz="914400">
              <a:spcBef>
                <a:spcPct val="0"/>
              </a:spcBef>
              <a:buNone/>
            </a:pP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colors = 'rgby'</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markers = 'o*v+'</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for i in range(n_clusters):</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subData = data[predictResult==i]</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plt.scatter(subData[:,0], subData[:,1], c=colors[i], marker=markers[i], s=40)</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plt.show()</a:t>
            </a:r>
            <a:endParaRPr lang="zh-CN" altLang="en-US" sz="1400" kern="1200" baseline="0">
              <a:latin typeface="Consolas" panose="020B0609020204030204" charset="0"/>
              <a:ea typeface="+mn-ea"/>
              <a:cs typeface="+mn-cs"/>
            </a:endParaRPr>
          </a:p>
          <a:p>
            <a:pPr marL="0" indent="0" defTabSz="914400">
              <a:spcBef>
                <a:spcPct val="0"/>
              </a:spcBef>
              <a:buNone/>
            </a:pPr>
            <a:endParaRPr lang="zh-CN" altLang="en-US" sz="1400" kern="1200" baseline="0">
              <a:latin typeface="Consolas" panose="020B0609020204030204" charset="0"/>
              <a:ea typeface="+mn-ea"/>
              <a:cs typeface="+mn-cs"/>
            </a:endParaRPr>
          </a:p>
          <a:p>
            <a:pPr marL="0" indent="0" defTabSz="914400">
              <a:spcBef>
                <a:spcPct val="0"/>
              </a:spcBef>
              <a:buNone/>
            </a:pP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生成随机数据</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data = generateData()</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聚类为3个不同的类</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AgglomerativeTest(3)</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 聚类为4个不同的类</a:t>
            </a:r>
            <a:endParaRPr lang="zh-CN" altLang="en-US" sz="1400" kern="1200" baseline="0">
              <a:latin typeface="Consolas" panose="020B0609020204030204" charset="0"/>
              <a:ea typeface="+mn-ea"/>
              <a:cs typeface="+mn-cs"/>
            </a:endParaRPr>
          </a:p>
          <a:p>
            <a:pPr marL="0" indent="0" defTabSz="914400">
              <a:spcBef>
                <a:spcPct val="0"/>
              </a:spcBef>
              <a:buNone/>
            </a:pPr>
            <a:r>
              <a:rPr lang="zh-CN" altLang="en-US" sz="1400" kern="1200" baseline="0">
                <a:latin typeface="Consolas" panose="020B0609020204030204" charset="0"/>
                <a:ea typeface="+mn-ea"/>
                <a:cs typeface="+mn-cs"/>
              </a:rPr>
              <a:t>AgglomerativeTest(4)</a:t>
            </a:r>
            <a:endParaRPr lang="zh-CN" altLang="en-US" sz="14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40994" name="Title 3"/>
          <p:cNvSpPr>
            <a:spLocks noGrp="1"/>
          </p:cNvSpPr>
          <p:nvPr>
            <p:ph type="title"/>
          </p:nvPr>
        </p:nvSpPr>
        <p:spPr>
          <a:xfrm>
            <a:off x="554355" y="130810"/>
            <a:ext cx="6864985" cy="414020"/>
          </a:xfrm>
          <a:noFill/>
        </p:spPr>
        <p:txBody>
          <a:bodyPr vert="horz" wrap="square" lIns="91440" tIns="45720" rIns="91440" bIns="45720" rtlCol="0" anchor="t" anchorCtr="0">
            <a:spAutoFit/>
          </a:bodyPr>
          <a:p>
            <a:pPr lvl="0" algn="l"/>
            <a:r>
              <a:rPr lang="zh-CN" altLang="en-US">
                <a:sym typeface="宋体" panose="02010600030101010101" pitchFamily="2" charset="-122"/>
              </a:rPr>
              <a:t>补充</a:t>
            </a:r>
            <a:r>
              <a:rPr lang="zh-CN" altLang="en-US">
                <a:sym typeface="宋体" panose="02010600030101010101" pitchFamily="2" charset="-122"/>
              </a:rPr>
              <a:t>6-2</a:t>
            </a:r>
            <a:r>
              <a:rPr lang="zh-CN" altLang="en-US">
                <a:sym typeface="宋体" panose="02010600030101010101" pitchFamily="2" charset="-122"/>
              </a:rPr>
              <a:t>：使用系统聚类算法对数据进行分类</a:t>
            </a:r>
            <a:endParaRPr lang="zh-CN" altLang="en-US">
              <a:sym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7890" name="内容占位符 2"/>
          <p:cNvSpPr>
            <a:spLocks noGrp="1"/>
          </p:cNvSpPr>
          <p:nvPr>
            <p:ph sz="half" idx="2"/>
          </p:nvPr>
        </p:nvSpPr>
        <p:spPr/>
        <p:txBody>
          <a:bodyPr anchor="t"/>
          <a:p>
            <a:pPr defTabSz="914400">
              <a:spcBef>
                <a:spcPts val="600"/>
              </a:spcBef>
              <a:buNone/>
            </a:pPr>
            <a:r>
              <a:rPr lang="en-US" altLang="zh-CN" sz="1800" kern="1200" baseline="0" dirty="0">
                <a:latin typeface="Consolas" panose="020B0609020204030204" charset="0"/>
                <a:ea typeface="+mn-ea"/>
                <a:cs typeface="+mn-cs"/>
              </a:rPr>
              <a:t>&gt;&gt;&gt; index = np.random.randint(0, len(x), 5)  # </a:t>
            </a:r>
            <a:r>
              <a:rPr lang="zh-CN" altLang="en-US" sz="1800" kern="1200" baseline="0" dirty="0">
                <a:latin typeface="Consolas" panose="020B0609020204030204" charset="0"/>
                <a:ea typeface="+mn-ea"/>
                <a:cs typeface="+mn-cs"/>
              </a:rPr>
              <a:t>这里的</a:t>
            </a:r>
            <a:r>
              <a:rPr lang="en-US" altLang="zh-CN" sz="1800" kern="1200" baseline="0" dirty="0">
                <a:latin typeface="Consolas" panose="020B0609020204030204" charset="0"/>
                <a:ea typeface="+mn-ea"/>
                <a:cs typeface="+mn-cs"/>
              </a:rPr>
              <a:t>x</a:t>
            </a:r>
            <a:r>
              <a:rPr lang="zh-CN" altLang="en-US" sz="1800" kern="1200" baseline="0" dirty="0">
                <a:latin typeface="Consolas" panose="020B0609020204030204" charset="0"/>
                <a:ea typeface="+mn-ea"/>
                <a:cs typeface="+mn-cs"/>
              </a:rPr>
              <a:t>还是前面的</a:t>
            </a:r>
            <a:r>
              <a:rPr lang="en-US" altLang="zh-CN" sz="1800" kern="1200" baseline="0" dirty="0">
                <a:latin typeface="Consolas" panose="020B0609020204030204" charset="0"/>
                <a:ea typeface="+mn-ea"/>
                <a:cs typeface="+mn-cs"/>
              </a:rPr>
              <a:t>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index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array([9, 5, 9, 5, 6])</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noise = np.random.standard_normal(5)*0.3 # </a:t>
            </a:r>
            <a:r>
              <a:rPr lang="zh-CN" altLang="en-US" sz="1800" kern="1200" baseline="0" dirty="0">
                <a:latin typeface="Consolas" panose="020B0609020204030204" charset="0"/>
                <a:ea typeface="+mn-ea"/>
                <a:cs typeface="+mn-cs"/>
              </a:rPr>
              <a:t>随机噪声</a:t>
            </a:r>
            <a:endParaRPr lang="zh-CN" altLang="en-US"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noise</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array([ 0.07000973,  0.17404817,  0.16620985,  0.15281169, -0.08693726])</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x[index]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array([ 90.,  50.,  90.,  50.,  60.])</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x[index] += noise            # </a:t>
            </a:r>
            <a:r>
              <a:rPr lang="zh-CN" altLang="en-US" sz="1800" kern="1200" baseline="0" dirty="0">
                <a:latin typeface="Consolas" panose="020B0609020204030204" charset="0"/>
                <a:ea typeface="+mn-ea"/>
                <a:cs typeface="+mn-cs"/>
              </a:rPr>
              <a:t>添加噪声，同时修改多个值</a:t>
            </a:r>
            <a:endParaRPr lang="zh-CN" altLang="en-US"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x[index]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array([ 90.16620985,  50.15281169,  90.16620985,  50.15281169,  59.91306274])</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7" name="内容占位符 2"/>
          <p:cNvSpPr>
            <a:spLocks noGrp="1"/>
          </p:cNvSpPr>
          <p:nvPr>
            <p:ph sz="half" idx="2"/>
          </p:nvPr>
        </p:nvSpPr>
        <p:spPr/>
        <p:txBody>
          <a:bodyPr anchor="t"/>
          <a:p>
            <a:pPr defTabSz="914400"/>
            <a:r>
              <a:rPr lang="zh-CN" altLang="en-US" sz="2400" kern="1200" baseline="0">
                <a:latin typeface="+mn-lt"/>
                <a:ea typeface="+mn-ea"/>
                <a:cs typeface="+mn-cs"/>
              </a:rPr>
              <a:t>聚类个数为</a:t>
            </a:r>
            <a:r>
              <a:rPr lang="en-US" altLang="zh-CN" sz="2400" kern="1200" baseline="0">
                <a:latin typeface="+mn-lt"/>
                <a:ea typeface="+mn-ea"/>
                <a:cs typeface="+mn-cs"/>
              </a:rPr>
              <a:t>3</a:t>
            </a:r>
            <a:r>
              <a:rPr lang="zh-CN" altLang="en-US" sz="2400" kern="1200" baseline="0">
                <a:latin typeface="+mn-lt"/>
                <a:ea typeface="+mn-ea"/>
                <a:cs typeface="+mn-cs"/>
              </a:rPr>
              <a:t>时的效果</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42018" name="Title 3"/>
          <p:cNvSpPr>
            <a:spLocks noGrp="1"/>
          </p:cNvSpPr>
          <p:nvPr>
            <p:ph type="title"/>
          </p:nvPr>
        </p:nvSpPr>
        <p:spPr>
          <a:xfrm>
            <a:off x="554355" y="130810"/>
            <a:ext cx="7836535" cy="414020"/>
          </a:xfrm>
          <a:noFill/>
        </p:spPr>
        <p:txBody>
          <a:bodyPr vert="horz" wrap="square" lIns="91440" tIns="45720" rIns="91440" bIns="45720" rtlCol="0" anchor="t" anchorCtr="0">
            <a:spAutoFit/>
          </a:bodyPr>
          <a:p>
            <a:pPr lvl="0" algn="l"/>
            <a:r>
              <a:rPr lang="zh-CN" altLang="en-US">
                <a:sym typeface="宋体" panose="02010600030101010101" pitchFamily="2" charset="-122"/>
              </a:rPr>
              <a:t>补充</a:t>
            </a:r>
            <a:r>
              <a:rPr lang="zh-CN" altLang="en-US">
                <a:sym typeface="宋体" panose="02010600030101010101" pitchFamily="2" charset="-122"/>
              </a:rPr>
              <a:t>6-2</a:t>
            </a:r>
            <a:r>
              <a:rPr lang="zh-CN" altLang="en-US">
                <a:sym typeface="宋体" panose="02010600030101010101" pitchFamily="2" charset="-122"/>
              </a:rPr>
              <a:t>：使用系统聚类算法对数据进行分类</a:t>
            </a:r>
            <a:endParaRPr lang="zh-CN" altLang="en-US">
              <a:sym typeface="宋体" panose="02010600030101010101" pitchFamily="2" charset="-122"/>
            </a:endParaRPr>
          </a:p>
        </p:txBody>
      </p:sp>
      <p:pic>
        <p:nvPicPr>
          <p:cNvPr id="342019" name="图片 3"/>
          <p:cNvPicPr>
            <a:picLocks noChangeAspect="1"/>
          </p:cNvPicPr>
          <p:nvPr/>
        </p:nvPicPr>
        <p:blipFill>
          <a:blip r:embed="rId1"/>
          <a:stretch>
            <a:fillRect/>
          </a:stretch>
        </p:blipFill>
        <p:spPr>
          <a:xfrm>
            <a:off x="3246438" y="2190750"/>
            <a:ext cx="5143500" cy="4019550"/>
          </a:xfrm>
          <a:prstGeom prst="rect">
            <a:avLst/>
          </a:prstGeom>
          <a:noFill/>
          <a:ln w="9525">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3041" name="内容占位符 2"/>
          <p:cNvSpPr>
            <a:spLocks noGrp="1"/>
          </p:cNvSpPr>
          <p:nvPr>
            <p:ph sz="half" idx="2"/>
          </p:nvPr>
        </p:nvSpPr>
        <p:spPr/>
        <p:txBody>
          <a:bodyPr anchor="t"/>
          <a:p>
            <a:pPr defTabSz="914400"/>
            <a:r>
              <a:rPr lang="zh-CN" altLang="en-US" sz="2400" kern="1200" baseline="0">
                <a:latin typeface="+mn-lt"/>
                <a:ea typeface="+mn-ea"/>
                <a:cs typeface="+mn-cs"/>
              </a:rPr>
              <a:t>聚类个数为</a:t>
            </a:r>
            <a:r>
              <a:rPr lang="en-US" altLang="zh-CN" sz="2400" kern="1200" baseline="0">
                <a:latin typeface="+mn-lt"/>
                <a:ea typeface="+mn-ea"/>
                <a:cs typeface="+mn-cs"/>
              </a:rPr>
              <a:t>4</a:t>
            </a:r>
            <a:r>
              <a:rPr lang="zh-CN" altLang="en-US" sz="2400" kern="1200" baseline="0">
                <a:latin typeface="+mn-lt"/>
                <a:ea typeface="+mn-ea"/>
                <a:cs typeface="+mn-cs"/>
              </a:rPr>
              <a:t>时的效果</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43042" name="Title 3"/>
          <p:cNvSpPr>
            <a:spLocks noGrp="1"/>
          </p:cNvSpPr>
          <p:nvPr>
            <p:ph type="title"/>
          </p:nvPr>
        </p:nvSpPr>
        <p:spPr>
          <a:xfrm>
            <a:off x="554355" y="130810"/>
            <a:ext cx="7839710" cy="414020"/>
          </a:xfrm>
          <a:noFill/>
        </p:spPr>
        <p:txBody>
          <a:bodyPr vert="horz" wrap="square" lIns="91440" tIns="45720" rIns="91440" bIns="45720" rtlCol="0" anchor="t" anchorCtr="0">
            <a:spAutoFit/>
          </a:bodyPr>
          <a:p>
            <a:pPr lvl="0" algn="l"/>
            <a:r>
              <a:rPr lang="zh-CN" altLang="en-US">
                <a:sym typeface="宋体" panose="02010600030101010101" pitchFamily="2" charset="-122"/>
              </a:rPr>
              <a:t>补充</a:t>
            </a:r>
            <a:r>
              <a:rPr lang="zh-CN" altLang="en-US">
                <a:sym typeface="宋体" panose="02010600030101010101" pitchFamily="2" charset="-122"/>
              </a:rPr>
              <a:t>6-2</a:t>
            </a:r>
            <a:r>
              <a:rPr lang="zh-CN" altLang="en-US">
                <a:sym typeface="宋体" panose="02010600030101010101" pitchFamily="2" charset="-122"/>
              </a:rPr>
              <a:t>：使用系统聚类算法对数据进行分类</a:t>
            </a:r>
            <a:endParaRPr lang="zh-CN" altLang="en-US">
              <a:sym typeface="宋体" panose="02010600030101010101" pitchFamily="2" charset="-122"/>
            </a:endParaRPr>
          </a:p>
        </p:txBody>
      </p:sp>
      <p:pic>
        <p:nvPicPr>
          <p:cNvPr id="343043" name="图片 3"/>
          <p:cNvPicPr>
            <a:picLocks noChangeAspect="1"/>
          </p:cNvPicPr>
          <p:nvPr/>
        </p:nvPicPr>
        <p:blipFill>
          <a:blip r:embed="rId1"/>
          <a:stretch>
            <a:fillRect/>
          </a:stretch>
        </p:blipFill>
        <p:spPr>
          <a:xfrm>
            <a:off x="3212465" y="1994535"/>
            <a:ext cx="5181600" cy="3951288"/>
          </a:xfrm>
          <a:prstGeom prst="rect">
            <a:avLst/>
          </a:prstGeom>
          <a:noFill/>
          <a:ln w="9525">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4065" name="标题 1"/>
          <p:cNvSpPr>
            <a:spLocks noGrp="1"/>
          </p:cNvSpPr>
          <p:nvPr>
            <p:ph type="title"/>
          </p:nvPr>
        </p:nvSpPr>
        <p:spPr>
          <a:xfrm>
            <a:off x="554355" y="163830"/>
            <a:ext cx="719455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7</a:t>
            </a:r>
            <a:r>
              <a:rPr lang="zh-CN" altLang="en-US">
                <a:sym typeface="+mn-ea"/>
              </a:rPr>
              <a:t>：使用</a:t>
            </a:r>
            <a:r>
              <a:rPr lang="zh-CN" altLang="en-US">
                <a:sym typeface="+mn-ea"/>
              </a:rPr>
              <a:t>k-means</a:t>
            </a:r>
            <a:r>
              <a:rPr lang="zh-CN" altLang="en-US">
                <a:sym typeface="+mn-ea"/>
              </a:rPr>
              <a:t>聚类算法进行分类</a:t>
            </a:r>
            <a:endParaRPr lang="zh-CN" altLang="en-US">
              <a:sym typeface="+mn-ea"/>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K-means算法的基本思想是：以空间中k个点为中心进行聚类，对最靠近他们的对象归类。通过迭代的方法，逐次更新各聚类中心的值，直至得到最好的聚类结果。</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sym typeface="+mn-ea"/>
              </a:rPr>
              <a:t>最终的k个聚类具有以下特点：各聚类本身尽可能的紧凑，而各聚类之间尽可能的分开。</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sym typeface="+mn-ea"/>
              </a:rPr>
              <a:t>该算法的最大优势在于简洁和快速，算法的关键在于预期分类数量的确定以及初始中心和距离公式的选择。</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sym typeface="+mn-ea"/>
              </a:rPr>
              <a:t>假设要把样本集分为c个类别，算法描述如下：</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（1）适当选择c个类的初始中心；</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（2）在第k次迭代中，对任意一个样本，求其到c个中心的距离，将该样本归到距离最短的中心所在的类；</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（3）利用均值等方法更新该类的中心值；</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sym typeface="+mn-ea"/>
              </a:rPr>
              <a:t>（4）对于所有的c个聚类中心，如果利用（2）（3）的迭代法更新后，值保持不变，则迭代结束，否则继续迭代。</a:t>
            </a:r>
            <a:endParaRPr kumimoji="0" lang="zh-CN" altLang="en-US" sz="20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345090" name="标题 3"/>
          <p:cNvSpPr>
            <a:spLocks noGrp="1"/>
          </p:cNvSpPr>
          <p:nvPr>
            <p:ph type="title"/>
          </p:nvPr>
        </p:nvSpPr>
        <p:spPr>
          <a:xfrm>
            <a:off x="554355" y="163830"/>
            <a:ext cx="7094855"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7</a:t>
            </a:r>
            <a:r>
              <a:rPr lang="zh-CN" altLang="en-US">
                <a:sym typeface="+mn-ea"/>
              </a:rPr>
              <a:t>：使用</a:t>
            </a:r>
            <a:r>
              <a:rPr lang="zh-CN" altLang="en-US">
                <a:sym typeface="+mn-ea"/>
              </a:rPr>
              <a:t>k-means</a:t>
            </a:r>
            <a:r>
              <a:rPr lang="zh-CN" altLang="en-US">
                <a:sym typeface="+mn-ea"/>
              </a:rPr>
              <a:t>聚类算法进行分类</a:t>
            </a:r>
            <a:endParaRPr lang="zh-CN" altLang="en-US">
              <a:sym typeface="+mn-ea"/>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from numpy import array</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from random import randrange</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from sklearn.cluster import KMeans</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获取模拟数据</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X = array([[1,1,1,1,1,1,1],</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[2,3,2,2,2,2,2],</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[3,2,3,3,3,3,3],</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[1,2,1,2,2,1,2],</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[2,1,3,3,3,2,1],</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[6,2,30,3,33,2,71]])</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46114" name="标题 3"/>
          <p:cNvSpPr>
            <a:spLocks noGrp="1"/>
          </p:cNvSpPr>
          <p:nvPr>
            <p:ph type="title"/>
          </p:nvPr>
        </p:nvSpPr>
        <p:spPr>
          <a:xfrm>
            <a:off x="554355" y="163830"/>
            <a:ext cx="740791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7</a:t>
            </a:r>
            <a:r>
              <a:rPr lang="zh-CN" altLang="en-US">
                <a:sym typeface="+mn-ea"/>
              </a:rPr>
              <a:t>：使用</a:t>
            </a:r>
            <a:r>
              <a:rPr lang="zh-CN" altLang="en-US">
                <a:sym typeface="+mn-ea"/>
              </a:rPr>
              <a:t>k-means</a:t>
            </a:r>
            <a:r>
              <a:rPr lang="zh-CN" altLang="en-US">
                <a:sym typeface="+mn-ea"/>
              </a:rPr>
              <a:t>聚类算法进行分类</a:t>
            </a:r>
            <a:endParaRPr lang="zh-CN" altLang="en-US">
              <a:sym typeface="+mn-ea"/>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7137"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 训练</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kmeansPredicter = KMeans(n_clusters=3).fit(X)</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原始数据分类</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category = kmeansPredicter.predict(X)</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print('分类情况：', category)</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print('='*30)</a:t>
            </a:r>
            <a:endParaRPr lang="zh-CN" altLang="en-US" sz="1800" kern="1200" baseline="0">
              <a:latin typeface="Consolas" panose="020B0609020204030204" charset="0"/>
              <a:ea typeface="+mn-ea"/>
              <a:cs typeface="+mn-cs"/>
            </a:endParaRPr>
          </a:p>
          <a:p>
            <a:pPr marL="0" indent="0" defTabSz="914400">
              <a:spcBef>
                <a:spcPct val="0"/>
              </a:spcBef>
              <a:buNone/>
            </a:pP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def predict(element):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result = kmeansPredicter.predict(element)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print('预测结果：', result)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print('相似元素：\n', X[category==result])</a:t>
            </a:r>
            <a:endParaRPr lang="zh-CN" altLang="en-US" sz="1800" kern="1200" baseline="0">
              <a:latin typeface="Consolas" panose="020B0609020204030204" charset="0"/>
              <a:ea typeface="+mn-ea"/>
              <a:cs typeface="+mn-cs"/>
            </a:endParaRPr>
          </a:p>
          <a:p>
            <a:pPr marL="0" indent="0" defTabSz="914400">
              <a:spcBef>
                <a:spcPct val="0"/>
              </a:spcBef>
              <a:buNone/>
            </a:pP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 测试</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predict([[1,2,3,3,1,3,1]])</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print('='*30)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predict([[5,2,23,2,21,5,51]])</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347138" name="标题 3"/>
          <p:cNvSpPr>
            <a:spLocks noGrp="1"/>
          </p:cNvSpPr>
          <p:nvPr>
            <p:ph type="title"/>
          </p:nvPr>
        </p:nvSpPr>
        <p:spPr>
          <a:xfrm>
            <a:off x="554355" y="130810"/>
            <a:ext cx="7705090" cy="414020"/>
          </a:xfrm>
          <a:noFill/>
        </p:spPr>
        <p:txBody>
          <a:bodyPr vert="horz" wrap="square" lIns="91440" tIns="45720" rIns="91440" bIns="45720" rtlCol="0" anchor="t" anchorCtr="0">
            <a:spAutoFit/>
          </a:bodyPr>
          <a:p>
            <a:pPr lvl="0" algn="l"/>
            <a:r>
              <a:rPr lang="zh-CN" altLang="en-US">
                <a:sym typeface="+mn-ea"/>
              </a:rPr>
              <a:t>补充</a:t>
            </a:r>
            <a:r>
              <a:rPr lang="zh-CN" altLang="en-US">
                <a:sym typeface="+mn-ea"/>
              </a:rPr>
              <a:t>7</a:t>
            </a:r>
            <a:r>
              <a:rPr lang="zh-CN" altLang="en-US">
                <a:sym typeface="+mn-ea"/>
              </a:rPr>
              <a:t>：使用</a:t>
            </a:r>
            <a:r>
              <a:rPr lang="zh-CN" altLang="en-US">
                <a:sym typeface="+mn-ea"/>
              </a:rPr>
              <a:t>k-means</a:t>
            </a:r>
            <a:r>
              <a:rPr lang="zh-CN" altLang="en-US">
                <a:sym typeface="+mn-ea"/>
              </a:rPr>
              <a:t>聚类算法进行分类</a:t>
            </a:r>
            <a:endParaRPr lang="zh-CN" altLang="en-US">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126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8914" name="文本占位符 11266"/>
          <p:cNvSpPr>
            <a:spLocks noGrp="1"/>
          </p:cNvSpPr>
          <p:nvPr>
            <p:ph sz="half" idx="2"/>
          </p:nvPr>
        </p:nvSpPr>
        <p:spPr/>
        <p:txBody>
          <a:bodyPr anchor="t"/>
          <a:p>
            <a:pPr defTabSz="914400">
              <a:lnSpc>
                <a:spcPct val="90000"/>
              </a:lnSpc>
            </a:pPr>
            <a:r>
              <a:rPr lang="zh-CN" altLang="en-US" sz="2400" kern="1200" baseline="0" dirty="0">
                <a:latin typeface="+mn-lt"/>
                <a:ea typeface="+mn-ea"/>
                <a:cs typeface="+mn-cs"/>
              </a:rPr>
              <a:t>数组支持函数运算</a:t>
            </a:r>
            <a:endParaRPr lang="zh-CN" altLang="en-US" sz="2400" kern="1200" baseline="0" dirty="0">
              <a:latin typeface="+mn-lt"/>
              <a:ea typeface="+mn-ea"/>
              <a:cs typeface="+mn-cs"/>
            </a:endParaRPr>
          </a:p>
          <a:p>
            <a:pPr defTabSz="914400">
              <a:spcBef>
                <a:spcPts val="300"/>
              </a:spcBef>
              <a:spcAft>
                <a:spcPts val="600"/>
              </a:spcAft>
              <a:buNone/>
            </a:pPr>
            <a:r>
              <a:rPr lang="en-US" altLang="zh-CN" sz="1600" kern="1200" baseline="0" dirty="0">
                <a:latin typeface="Consolas" panose="020B0609020204030204" charset="0"/>
                <a:ea typeface="+mn-ea"/>
                <a:cs typeface="+mn-cs"/>
              </a:rPr>
              <a:t>&gt;&gt;&gt; x = np.arange(0, 100, 10, dtype=np.floating)</a:t>
            </a:r>
            <a:endParaRPr lang="en-US" altLang="zh-CN" sz="1600" kern="1200" baseline="0" dirty="0">
              <a:latin typeface="Consolas" panose="020B0609020204030204" charset="0"/>
              <a:ea typeface="+mn-ea"/>
              <a:cs typeface="+mn-cs"/>
            </a:endParaRPr>
          </a:p>
          <a:p>
            <a:pPr defTabSz="914400">
              <a:spcBef>
                <a:spcPts val="300"/>
              </a:spcBef>
              <a:spcAft>
                <a:spcPts val="600"/>
              </a:spcAft>
              <a:buNone/>
            </a:pPr>
            <a:r>
              <a:rPr lang="en-US" altLang="zh-CN" sz="1600" kern="1200" baseline="0" dirty="0">
                <a:latin typeface="Consolas" panose="020B0609020204030204" charset="0"/>
                <a:ea typeface="+mn-ea"/>
                <a:cs typeface="+mn-cs"/>
              </a:rPr>
              <a:t>&gt;&gt;&gt; np.sin(x)                             # 一维数组中所有元素求正弦值</a:t>
            </a:r>
            <a:endParaRPr lang="en-US" altLang="zh-CN" sz="1600" kern="1200" baseline="0" dirty="0">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array([ 0.        , -0.54402111,  0.91294525, -0.98803162,  0.74511316,</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      -0.26237485, -0.30481062,  0.77389068, -0.99388865,  0.89399666])</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latin typeface="Consolas" panose="020B0609020204030204" charset="0"/>
                <a:ea typeface="+mn-ea"/>
                <a:cs typeface="+mn-cs"/>
              </a:rPr>
              <a:t>&gt;&gt;&gt; b = np.array(([1, 2, 3], [4, 5, 6], [7, 8, 9]))</a:t>
            </a:r>
            <a:endParaRPr lang="en-US" altLang="zh-CN" sz="1600" kern="1200" baseline="0" dirty="0">
              <a:latin typeface="Consolas" panose="020B0609020204030204" charset="0"/>
              <a:ea typeface="+mn-ea"/>
              <a:cs typeface="+mn-cs"/>
            </a:endParaRPr>
          </a:p>
          <a:p>
            <a:pPr defTabSz="914400">
              <a:spcBef>
                <a:spcPts val="300"/>
              </a:spcBef>
              <a:spcAft>
                <a:spcPts val="600"/>
              </a:spcAft>
              <a:buNone/>
            </a:pPr>
            <a:r>
              <a:rPr lang="en-US" altLang="zh-CN" sz="1600" kern="1200" baseline="0" dirty="0">
                <a:latin typeface="Consolas" panose="020B0609020204030204" charset="0"/>
                <a:ea typeface="+mn-ea"/>
                <a:cs typeface="+mn-cs"/>
              </a:rPr>
              <a:t>&gt;&gt;&gt; np.cos(b)                             # 二维数组中所有元素求余弦值</a:t>
            </a:r>
            <a:endParaRPr lang="en-US" altLang="zh-CN" sz="1600" kern="1200" baseline="0" dirty="0">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array([[ 0.54030231, -0.41614684, -0.9899925 ],</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       [-0.65364362,  0.28366219,  0.96017029],</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       [ 0.75390225, -0.14550003, -0.91113026]])</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latin typeface="Consolas" panose="020B0609020204030204" charset="0"/>
                <a:ea typeface="+mn-ea"/>
                <a:cs typeface="+mn-cs"/>
              </a:rPr>
              <a:t>&gt;&gt;&gt; np.round(_)                           # 四舍五入</a:t>
            </a:r>
            <a:endParaRPr lang="en-US" altLang="zh-CN" sz="1600" kern="1200" baseline="0" dirty="0">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array([[ 1., -0., -1.],</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       [-1.,  0.,  1.],</a:t>
            </a:r>
            <a:endParaRPr lang="en-US" altLang="zh-CN" sz="1600" kern="1200" baseline="0" dirty="0">
              <a:solidFill>
                <a:srgbClr val="00B0F0"/>
              </a:solidFill>
              <a:latin typeface="Consolas" panose="020B0609020204030204" charset="0"/>
              <a:ea typeface="+mn-ea"/>
              <a:cs typeface="+mn-cs"/>
            </a:endParaRPr>
          </a:p>
          <a:p>
            <a:pPr defTabSz="914400">
              <a:spcBef>
                <a:spcPts val="300"/>
              </a:spcBef>
              <a:spcAft>
                <a:spcPts val="600"/>
              </a:spcAft>
              <a:buNone/>
            </a:pPr>
            <a:r>
              <a:rPr lang="en-US" altLang="zh-CN" sz="1600" kern="1200" baseline="0" dirty="0">
                <a:solidFill>
                  <a:srgbClr val="00B0F0"/>
                </a:solidFill>
                <a:latin typeface="Consolas" panose="020B0609020204030204" charset="0"/>
                <a:ea typeface="+mn-ea"/>
                <a:cs typeface="+mn-cs"/>
              </a:rPr>
              <a:t>       [ 1., -0., -1.]])</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5842" name="内容占位符 2"/>
          <p:cNvSpPr>
            <a:spLocks noGrp="1"/>
          </p:cNvSpPr>
          <p:nvPr>
            <p:ph sz="half" idx="2"/>
          </p:nvPr>
        </p:nvSpPr>
        <p:spPr/>
        <p:txBody>
          <a:bodyPr anchor="t"/>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x = np.random.rand(10) * 10            # 包含10个随机数的数组</a:t>
            </a:r>
            <a:endParaRPr kumimoji="0" lang="en-US" altLang="x-none"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x</a:t>
            </a:r>
            <a:endParaRPr kumimoji="0" lang="en-US" altLang="x-none"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array([ 2.16124573,  2.58272611,  6.18827437,  5.21282916,  4.06596404,</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        3.34858432,  5.60654631,  9.49699461,  1.68564166,  2.9930861 ])</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np.floor(x)                            # 所有元素向下取整</a:t>
            </a:r>
            <a:endParaRPr kumimoji="0" lang="en-US" altLang="x-none"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array([ 2.,  2.,  6.,  5.,  4.,  3.,  5.,  9.,  1.,  2.])</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np.ceil(x)                             # 所有元素向上取整</a:t>
            </a:r>
            <a:endParaRPr kumimoji="0" lang="en-US" altLang="x-none"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array([  3.,   3.,   7.,   6.,   5.,   4.,   6.,  10.,   2.,   3.])</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np.angle(1+1j, deg=True)               # </a:t>
            </a:r>
            <a:r>
              <a:rPr kumimoji="0" lang="zh-CN" altLang="en-US" sz="1600" b="0" i="0" u="none" strike="noStrike" kern="1200" cap="none" spc="0" normalizeH="0" baseline="0" noProof="1" dirty="0">
                <a:solidFill>
                  <a:schemeClr val="tx1"/>
                </a:solidFill>
                <a:latin typeface="Consolas" panose="020B0609020204030204" charset="0"/>
                <a:ea typeface="+mn-ea"/>
                <a:cs typeface="+mn-cs"/>
              </a:rPr>
              <a:t>返回指定向量的角度</a:t>
            </a:r>
            <a:endParaRPr kumimoji="0" lang="zh-CN" altLang="en-US"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45.0</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34290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np.angle(1+1j)                         # </a:t>
            </a:r>
            <a:r>
              <a:rPr kumimoji="0" lang="zh-CN" altLang="en-US" sz="1600" b="0" i="0" u="none" strike="noStrike" kern="1200" cap="none" spc="0" normalizeH="0" baseline="0" noProof="1" dirty="0">
                <a:solidFill>
                  <a:schemeClr val="tx1"/>
                </a:solidFill>
                <a:latin typeface="Consolas" panose="020B0609020204030204" charset="0"/>
                <a:ea typeface="+mn-ea"/>
                <a:cs typeface="+mn-cs"/>
              </a:rPr>
              <a:t>返回指定向量对应角度的弧度</a:t>
            </a:r>
            <a:endParaRPr kumimoji="0" lang="zh-CN" altLang="en-US"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0.78539816339744828</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a:p>
            <a:pPr marL="0" marR="0" indent="-34290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chemeClr val="tx1"/>
                </a:solidFill>
                <a:latin typeface="Consolas" panose="020B0609020204030204" charset="0"/>
                <a:ea typeface="+mn-ea"/>
                <a:cs typeface="+mn-cs"/>
              </a:rPr>
              <a:t>&gt;&gt;&gt; np.angle([1, 1j, 1+1j], deg=True)      # </a:t>
            </a:r>
            <a:r>
              <a:rPr kumimoji="0" lang="zh-CN" altLang="en-US" sz="1600" b="0" i="0" u="none" strike="noStrike" kern="1200" cap="none" spc="0" normalizeH="0" baseline="0" noProof="1" dirty="0">
                <a:solidFill>
                  <a:schemeClr val="tx1"/>
                </a:solidFill>
                <a:latin typeface="Consolas" panose="020B0609020204030204" charset="0"/>
                <a:ea typeface="+mn-ea"/>
                <a:cs typeface="+mn-cs"/>
              </a:rPr>
              <a:t>返回多个向量的角度</a:t>
            </a:r>
            <a:endParaRPr kumimoji="0" lang="zh-CN" altLang="en-US" sz="16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600"/>
              </a:spcBef>
              <a:spcAft>
                <a:spcPct val="0"/>
              </a:spcAft>
              <a:buClrTx/>
              <a:buSzTx/>
              <a:buFont typeface="Wingdings" panose="05000000000000000000" charset="0"/>
              <a:buNone/>
            </a:pPr>
            <a:r>
              <a:rPr kumimoji="0" lang="en-US" altLang="x-none" sz="1600" b="0" i="0" u="none" strike="noStrike" kern="1200" cap="none" spc="0" normalizeH="0" baseline="0" noProof="1" dirty="0">
                <a:solidFill>
                  <a:srgbClr val="00B0F0"/>
                </a:solidFill>
                <a:latin typeface="Consolas" panose="020B0609020204030204" charset="0"/>
                <a:ea typeface="+mn-ea"/>
                <a:cs typeface="+mn-cs"/>
              </a:rPr>
              <a:t>array([  0.,  90.,  45.])</a:t>
            </a:r>
            <a:endParaRPr kumimoji="0" lang="en-US" altLang="x-none" sz="1600" b="0" i="0" u="none" strike="noStrike" kern="1200" cap="none" spc="0" normalizeH="0" baseline="0" noProof="1" dirty="0">
              <a:solidFill>
                <a:srgbClr val="00B0F0"/>
              </a:solidFill>
              <a:latin typeface="Consolas" panose="020B0609020204030204" charset="0"/>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np.linspace(0, 3.14, 10)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  0.34888889,  0.69777778,  1.04666667,  1.39555556,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1.74444444,  2.09333333,  2.44222222,  2.79111111,  3.14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y = np.cos(x)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余弦</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        ,  0.93975313,  0.76627189,  0.50045969,  0.17434523,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-0.17277674, -0.4990802 , -0.76524761, -0.93920748, -0.99999873])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np.arccos(y)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反余弦</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  0.34888889,  0.69777778,  1.04666667,  1.39555556,</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1.74444444,  2.09333333,  2.44222222,  2.79111111,  3.14      ])</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09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&gt;&gt;&gt; np.absolute(-3)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绝对值或模</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np.absolute(3+4j)</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5.0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np.ceil(3.2)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向上取整</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4.0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np.ceil(np.array([1, 2, 3.1]))</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array([ 1.,  2.,  4.])</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np.isnan(np.NAN)</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True</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np.log2(8)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对数</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3.0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np.log10(100)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2.0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np.log10([100, 1000, 10000])</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array([ 2.,  3.,  4.])</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19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np.multiply(3, 9)</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np.multiply([1, 2, 3], [4, 5, 6])</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array([ 4, 10, 18])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np.multiply(3, [5,6])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array([15, 18])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np.multiply(3, np.array([5,6]))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array([15, 18])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np.sqrt([9, 16, 36])</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array([ 3.,  4.,  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np.sqrt(range(10))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  1.        ,  1.41421356,  1.73205081,  2.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2.23606798,  2.44948974,  2.64575131,  2.82842712,  3.        ])</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30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50000"/>
              </a:lnSpc>
              <a:spcBef>
                <a:spcPts val="0"/>
              </a:spcBef>
              <a:spcAft>
                <a:spcPct val="0"/>
              </a:spcAft>
              <a:buClrTx/>
              <a:buSzTx/>
              <a:buFont typeface="Wingdings" panose="05000000000000000000" charset="0"/>
              <a:buChar char=""/>
            </a:pPr>
            <a:r>
              <a:rPr kumimoji="0" lang="en-US" sz="2400" b="0" i="0" u="none" strike="noStrike" kern="1200" cap="none" spc="0" normalizeH="0" baseline="0" noProof="1">
                <a:solidFill>
                  <a:schemeClr val="tx1"/>
                </a:solidFill>
                <a:latin typeface="+mn-lt"/>
                <a:ea typeface="+mn-ea"/>
                <a:cs typeface="+mn-cs"/>
              </a:rPr>
              <a:t>Python扩展库numpy本身提供的大量函数都具有向量化的特点，并且可以把普通的Python</a:t>
            </a:r>
            <a:r>
              <a:rPr kumimoji="0" lang="en-US" sz="2400" b="0" i="0" u="none" strike="noStrike" kern="1200" cap="none" spc="0" normalizeH="0" baseline="0" noProof="1">
                <a:solidFill>
                  <a:srgbClr val="FF0000"/>
                </a:solidFill>
                <a:latin typeface="+mn-lt"/>
                <a:ea typeface="+mn-ea"/>
                <a:cs typeface="+mn-cs"/>
              </a:rPr>
              <a:t>函数向量化</a:t>
            </a:r>
            <a:r>
              <a:rPr kumimoji="0" lang="en-US" sz="2400" b="0" i="0" u="none" strike="noStrike" kern="1200" cap="none" spc="0" normalizeH="0" baseline="0" noProof="1">
                <a:solidFill>
                  <a:schemeClr val="tx1"/>
                </a:solidFill>
                <a:latin typeface="+mn-lt"/>
                <a:ea typeface="+mn-ea"/>
                <a:cs typeface="+mn-cs"/>
              </a:rPr>
              <a:t>，可以使得Python操作向量更方便：</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import numpy as np</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def sub(a, b): return a-b        </a:t>
            </a:r>
            <a:r>
              <a:rPr kumimoji="0" lang="en-US" sz="1800" b="0" i="0" u="none" strike="noStrike" kern="1200" cap="none" spc="0" normalizeH="0" baseline="0" noProof="1">
                <a:solidFill>
                  <a:srgbClr val="FF0000"/>
                </a:solidFill>
                <a:latin typeface="Consolas" panose="020B0609020204030204" charset="0"/>
                <a:ea typeface="+mn-ea"/>
                <a:cs typeface="+mn-cs"/>
                <a:sym typeface="+mn-ea"/>
              </a:rPr>
              <a:t># 定义一个普通的减法函数</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vecSub = np.vectorize(sub)       </a:t>
            </a:r>
            <a:r>
              <a:rPr kumimoji="0" lang="en-US" sz="1800" b="0" i="0" u="none" strike="noStrike" kern="1200" cap="none" spc="0" normalizeH="0" baseline="0" noProof="1">
                <a:solidFill>
                  <a:srgbClr val="FF0000"/>
                </a:solidFill>
                <a:latin typeface="Consolas" panose="020B0609020204030204" charset="0"/>
                <a:ea typeface="+mn-ea"/>
                <a:cs typeface="+mn-cs"/>
                <a:sym typeface="+mn-ea"/>
              </a:rPr>
              <a:t># 把减法函数向量化</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print(vecSub(x,y))</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[-171 -370  -66  282  231]</a:t>
            </a:r>
            <a:endParaRPr kumimoji="0" 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vecAdd = np.vectorize(lambda a, b: a+b)</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FF0000"/>
                </a:solidFill>
                <a:latin typeface="Consolas" panose="020B0609020204030204" charset="0"/>
                <a:ea typeface="+mn-ea"/>
                <a:cs typeface="+mn-cs"/>
                <a:sym typeface="+mn-ea"/>
              </a:rPr>
              <a:t>                                     # 把加法lambda表达式向量化</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chemeClr val="tx1"/>
                </a:solidFill>
                <a:latin typeface="Consolas" panose="020B0609020204030204" charset="0"/>
                <a:ea typeface="+mn-ea"/>
                <a:cs typeface="+mn-cs"/>
              </a:rPr>
              <a:t>&gt;&gt;&gt; print(vecAdd(x,y))</a:t>
            </a:r>
            <a:endParaRPr kumimoji="0" 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en-US" sz="1800" b="0" i="0" u="none" strike="noStrike" kern="1200" cap="none" spc="0" normalizeH="0" baseline="0" noProof="1">
                <a:solidFill>
                  <a:srgbClr val="00B0F0"/>
                </a:solidFill>
                <a:latin typeface="Consolas" panose="020B0609020204030204" charset="0"/>
                <a:ea typeface="+mn-ea"/>
                <a:cs typeface="+mn-cs"/>
              </a:rPr>
              <a:t>[1067  488 1486  998  327]</a:t>
            </a:r>
            <a:endParaRPr kumimoji="0" 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403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8194" name="内容占位符 2"/>
          <p:cNvSpPr>
            <a:spLocks noGrp="1"/>
          </p:cNvSpPr>
          <p:nvPr>
            <p:ph sz="half" idx="2"/>
          </p:nvPr>
        </p:nvSpPr>
        <p:spPr/>
        <p:txBody>
          <a:bodyPr anchor="t"/>
          <a:p>
            <a:pPr defTabSz="914400">
              <a:lnSpc>
                <a:spcPct val="150000"/>
              </a:lnSpc>
              <a:spcBef>
                <a:spcPct val="0"/>
              </a:spcBef>
            </a:pPr>
            <a:r>
              <a:rPr lang="en-US" altLang="zh-CN" sz="2400" kern="1200" baseline="0" dirty="0">
                <a:latin typeface="+mn-lt"/>
                <a:ea typeface="+mn-ea"/>
                <a:cs typeface="+mn-cs"/>
                <a:sym typeface="宋体" panose="02010600030101010101" pitchFamily="2" charset="-122"/>
              </a:rPr>
              <a:t>scipy</a:t>
            </a:r>
            <a:r>
              <a:rPr lang="zh-CN" altLang="en-US" sz="2400" kern="1200" baseline="0" dirty="0">
                <a:latin typeface="+mn-lt"/>
                <a:ea typeface="+mn-ea"/>
                <a:cs typeface="+mn-cs"/>
                <a:sym typeface="宋体" panose="02010600030101010101" pitchFamily="2" charset="-122"/>
              </a:rPr>
              <a:t>：</a:t>
            </a:r>
            <a:r>
              <a:rPr lang="en-US" altLang="zh-CN" sz="2400" kern="1200" baseline="0" dirty="0">
                <a:latin typeface="+mn-lt"/>
                <a:ea typeface="+mn-ea"/>
                <a:cs typeface="+mn-cs"/>
                <a:sym typeface="宋体" panose="02010600030101010101" pitchFamily="2" charset="-122"/>
              </a:rPr>
              <a:t>scipy</a:t>
            </a:r>
            <a:r>
              <a:rPr lang="zh-CN" altLang="en-US" sz="2400" kern="1200" baseline="0" dirty="0">
                <a:latin typeface="+mn-lt"/>
                <a:ea typeface="+mn-ea"/>
                <a:cs typeface="+mn-cs"/>
                <a:sym typeface="宋体" panose="02010600030101010101" pitchFamily="2" charset="-122"/>
              </a:rPr>
              <a:t>依赖于</a:t>
            </a:r>
            <a:r>
              <a:rPr lang="en-US" altLang="zh-CN" sz="2400" kern="1200" baseline="0" dirty="0">
                <a:latin typeface="+mn-lt"/>
                <a:ea typeface="+mn-ea"/>
                <a:cs typeface="+mn-cs"/>
                <a:sym typeface="宋体" panose="02010600030101010101" pitchFamily="2" charset="-122"/>
              </a:rPr>
              <a:t>numpy</a:t>
            </a:r>
            <a:r>
              <a:rPr lang="zh-CN" altLang="en-US" sz="2400" kern="1200" baseline="0" dirty="0">
                <a:latin typeface="+mn-lt"/>
                <a:ea typeface="+mn-ea"/>
                <a:cs typeface="+mn-cs"/>
                <a:sym typeface="宋体" panose="02010600030101010101" pitchFamily="2" charset="-122"/>
              </a:rPr>
              <a:t>，提供了更多的数学工具，包括矩阵运算、线性方程组求解、积分、优化、插值、信号处理、图像处理、统计等等。</a:t>
            </a:r>
            <a:endParaRPr lang="zh-CN" altLang="en-US" sz="2400" kern="1200" baseline="0">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843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5058" name="文本占位符 18434"/>
          <p:cNvSpPr>
            <a:spLocks noGrp="1"/>
          </p:cNvSpPr>
          <p:nvPr>
            <p:ph sz="half" idx="2"/>
          </p:nvPr>
        </p:nvSpPr>
        <p:spPr/>
        <p:txBody>
          <a:bodyPr anchor="t"/>
          <a:p>
            <a:pPr defTabSz="914400">
              <a:lnSpc>
                <a:spcPct val="80000"/>
              </a:lnSpc>
              <a:spcBef>
                <a:spcPct val="0"/>
              </a:spcBef>
            </a:pPr>
            <a:r>
              <a:rPr lang="zh-CN" altLang="en-US" sz="2400" kern="1200" baseline="0" dirty="0">
                <a:latin typeface="+mn-lt"/>
                <a:ea typeface="+mn-ea"/>
                <a:cs typeface="+mn-cs"/>
              </a:rPr>
              <a:t>改变数组大小</a:t>
            </a:r>
            <a:endParaRPr lang="zh-CN" altLang="en-US" sz="2400" kern="1200" baseline="0" dirty="0">
              <a:latin typeface="+mn-lt"/>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 = np.arange(1, 11, 1)</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array([1, 2, 3, 4, 5, 6, 7, 8, 9, 10])</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a.shape = 2, 5                         # 改为2行5列</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array([[ 1,  2,  3,  4,  5],</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[ 6,  7,  8,  9, 10]])</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a.shape = 5, -1                        # -1表示自动计算</a:t>
            </a:r>
            <a:r>
              <a:rPr lang="zh-CN" altLang="en-US" sz="1600" kern="1200" baseline="0" dirty="0">
                <a:latin typeface="Consolas" panose="020B0609020204030204" charset="0"/>
                <a:ea typeface="+mn-ea"/>
                <a:cs typeface="+mn-cs"/>
              </a:rPr>
              <a:t>，原地修改</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a</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array([[ 1,  2],</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[ 3,  4],</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[ 5,  6],</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[ 7,  8],</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[ 9, 10]])</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b = a.reshape(2,5)                     # reshape()方法返回新数组</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b</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array([[ 1,  2,  3,  4,  5],</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[ 6,  7,  8,  9, 10]])</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np.array(range(5))</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x.reshape((1,  10))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不能修改数组总大小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FF0000"/>
                </a:solidFill>
                <a:latin typeface="Consolas" panose="020B0609020204030204" charset="0"/>
                <a:ea typeface="+mn-ea"/>
                <a:cs typeface="+mn-cs"/>
              </a:rPr>
              <a:t>Traceback (most recent call last):</a:t>
            </a:r>
            <a:endParaRPr lang="zh-CN" altLang="en-US" sz="1800" kern="1200" baseline="0">
              <a:solidFill>
                <a:srgbClr val="FF0000"/>
              </a:solidFill>
              <a:latin typeface="Consolas" panose="020B0609020204030204" charset="0"/>
              <a:ea typeface="+mn-ea"/>
              <a:cs typeface="+mn-cs"/>
            </a:endParaRPr>
          </a:p>
          <a:p>
            <a:pPr marL="0" indent="0" defTabSz="914400">
              <a:buNone/>
            </a:pPr>
            <a:r>
              <a:rPr lang="zh-CN" altLang="en-US" sz="1800" kern="1200" baseline="0">
                <a:solidFill>
                  <a:srgbClr val="FF0000"/>
                </a:solidFill>
                <a:latin typeface="Consolas" panose="020B0609020204030204" charset="0"/>
                <a:ea typeface="+mn-ea"/>
                <a:cs typeface="+mn-cs"/>
              </a:rPr>
              <a:t>  File "&lt;pyshell#100&gt;", line 1, in &lt;module&gt;</a:t>
            </a:r>
            <a:endParaRPr lang="zh-CN" altLang="en-US" sz="1800" kern="1200" baseline="0">
              <a:solidFill>
                <a:srgbClr val="FF0000"/>
              </a:solidFill>
              <a:latin typeface="Consolas" panose="020B0609020204030204" charset="0"/>
              <a:ea typeface="+mn-ea"/>
              <a:cs typeface="+mn-cs"/>
            </a:endParaRPr>
          </a:p>
          <a:p>
            <a:pPr marL="0" indent="0" defTabSz="914400">
              <a:buNone/>
            </a:pPr>
            <a:r>
              <a:rPr lang="zh-CN" altLang="en-US" sz="1800" kern="1200" baseline="0">
                <a:solidFill>
                  <a:srgbClr val="FF0000"/>
                </a:solidFill>
                <a:latin typeface="Consolas" panose="020B0609020204030204" charset="0"/>
                <a:ea typeface="+mn-ea"/>
                <a:cs typeface="+mn-cs"/>
              </a:rPr>
              <a:t>    x.reshape((1,  10))</a:t>
            </a:r>
            <a:endParaRPr lang="zh-CN" altLang="en-US" sz="1800" kern="1200" baseline="0">
              <a:solidFill>
                <a:srgbClr val="FF0000"/>
              </a:solidFill>
              <a:latin typeface="Consolas" panose="020B0609020204030204" charset="0"/>
              <a:ea typeface="+mn-ea"/>
              <a:cs typeface="+mn-cs"/>
            </a:endParaRPr>
          </a:p>
          <a:p>
            <a:pPr marL="0" indent="0" defTabSz="914400">
              <a:buNone/>
            </a:pPr>
            <a:r>
              <a:rPr lang="zh-CN" altLang="en-US" sz="1800" kern="1200" baseline="0">
                <a:solidFill>
                  <a:srgbClr val="FF0000"/>
                </a:solidFill>
                <a:latin typeface="Consolas" panose="020B0609020204030204" charset="0"/>
                <a:ea typeface="+mn-ea"/>
                <a:cs typeface="+mn-cs"/>
              </a:rPr>
              <a:t>ValueError: total size of new array must be unchanged</a:t>
            </a:r>
            <a:endParaRPr lang="zh-CN" altLang="en-US" sz="1800" kern="1200" baseline="0">
              <a:solidFill>
                <a:srgbClr val="FF000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x.resize((1,10))              </a:t>
            </a:r>
            <a:r>
              <a:rPr lang="en-US" altLang="zh-CN" sz="1800" kern="1200" baseline="0">
                <a:latin typeface="Consolas" panose="020B0609020204030204" charset="0"/>
                <a:ea typeface="+mn-ea"/>
                <a:cs typeface="+mn-cs"/>
              </a:rPr>
              <a:t># resize()</a:t>
            </a:r>
            <a:r>
              <a:rPr lang="zh-CN" altLang="en-US" sz="1800" kern="1200" baseline="0">
                <a:latin typeface="Consolas" panose="020B0609020204030204" charset="0"/>
                <a:ea typeface="+mn-ea"/>
                <a:cs typeface="+mn-cs"/>
              </a:rPr>
              <a:t>可以改变总大小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array([[0, 1, 2, 3, 4, 0, 0, 0, 0, 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6082" name="标题 1843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945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7106" name="文本占位符 19458"/>
          <p:cNvSpPr>
            <a:spLocks noGrp="1"/>
          </p:cNvSpPr>
          <p:nvPr>
            <p:ph sz="half" idx="2"/>
          </p:nvPr>
        </p:nvSpPr>
        <p:spPr/>
        <p:txBody>
          <a:bodyPr anchor="t"/>
          <a:p>
            <a:pPr defTabSz="914400">
              <a:lnSpc>
                <a:spcPct val="80000"/>
              </a:lnSpc>
            </a:pPr>
            <a:r>
              <a:rPr lang="zh-CN" altLang="en-US" sz="2400" kern="1200" baseline="0" dirty="0">
                <a:latin typeface="+mn-lt"/>
                <a:ea typeface="+mn-ea"/>
                <a:cs typeface="+mn-cs"/>
              </a:rPr>
              <a:t>切片操作</a:t>
            </a:r>
            <a:endParaRPr lang="zh-CN" altLang="en-US" sz="2400" kern="1200" baseline="0" dirty="0">
              <a:latin typeface="+mn-lt"/>
              <a:ea typeface="+mn-ea"/>
              <a:cs typeface="+mn-cs"/>
            </a:endParaRPr>
          </a:p>
          <a:p>
            <a:pPr defTabSz="914400">
              <a:spcBef>
                <a:spcPts val="600"/>
              </a:spcBef>
              <a:buNone/>
            </a:pP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a = np.arange(10)</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a</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array([0, 1, 2, 3, 4, 5, 6, 7, 8, 9])</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a[::-1]                           # 反向切片</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array([9, 8, 7, 6, 5, 4, 3, 2, 1, 0])</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a[::2]                            # 隔一个取一个元素</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array([0, 2, 4, 6, 8])</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a[:5]                             # 前5个元素</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array([0, 1, 2, 3, 4])</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2048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48130" name="文本占位符 20482"/>
          <p:cNvSpPr>
            <a:spLocks noGrp="1"/>
          </p:cNvSpPr>
          <p:nvPr>
            <p:ph sz="half" idx="2"/>
          </p:nvPr>
        </p:nvSpPr>
        <p:spPr/>
        <p:txBody>
          <a:bodyPr anchor="t"/>
          <a:p>
            <a:pPr marL="0" indent="0" defTabSz="914400">
              <a:spcBef>
                <a:spcPct val="0"/>
              </a:spcBef>
              <a:buNone/>
            </a:pPr>
            <a:r>
              <a:rPr lang="en-US" altLang="zh-CN" sz="1800" kern="1200" baseline="0" dirty="0">
                <a:latin typeface="Consolas" panose="020B0609020204030204" charset="0"/>
                <a:ea typeface="+mn-ea"/>
                <a:cs typeface="+mn-cs"/>
              </a:rPr>
              <a:t>&gt;&gt;&gt; c = np.arange(25)     # 创建数组</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latin typeface="Consolas" panose="020B0609020204030204" charset="0"/>
                <a:ea typeface="+mn-ea"/>
                <a:cs typeface="+mn-cs"/>
              </a:rPr>
              <a:t>&gt;&gt;&gt; c.shape = 5,5         # 修改数组大小</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latin typeface="Consolas" panose="020B0609020204030204" charset="0"/>
                <a:ea typeface="+mn-ea"/>
                <a:cs typeface="+mn-cs"/>
              </a:rPr>
              <a:t>&gt;&gt;&gt; c</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array([[ 0,  1,  2,  3,  4],</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[ 5,  6,  7,  8,  9],</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[10, 11, 12, 13, 14],</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[15, 16, 17, 18, 19],</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[20, 21, 22, 23, 24]])</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latin typeface="Consolas" panose="020B0609020204030204" charset="0"/>
                <a:ea typeface="+mn-ea"/>
                <a:cs typeface="+mn-cs"/>
              </a:rPr>
              <a:t>&gt;&gt;&gt; c[0, 2:5]             # 第0行中下标[2,5)之间的元素值</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array([2, 3, 4])</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latin typeface="Consolas" panose="020B0609020204030204" charset="0"/>
                <a:ea typeface="+mn-ea"/>
                <a:cs typeface="+mn-cs"/>
              </a:rPr>
              <a:t>&gt;&gt;&gt; c[1]                  # 第0行所有元素</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array([5, 6, 7, 8, 9])</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latin typeface="Consolas" panose="020B0609020204030204" charset="0"/>
                <a:ea typeface="+mn-ea"/>
                <a:cs typeface="+mn-cs"/>
              </a:rPr>
              <a:t>&gt;&gt;&gt; c[2:5, 2:5]           # 行下标和列下标都介于[2,5)之间的元素值</a:t>
            </a:r>
            <a:endParaRPr lang="en-US" altLang="zh-CN" sz="1800" kern="1200" baseline="0" dirty="0">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array([[12, 13, 14],</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[17, 18, 19],</a:t>
            </a:r>
            <a:endParaRPr lang="en-US" altLang="zh-CN" sz="1800" kern="1200" baseline="0" dirty="0">
              <a:solidFill>
                <a:srgbClr val="00B0F0"/>
              </a:solidFill>
              <a:latin typeface="Consolas" panose="020B0609020204030204" charset="0"/>
              <a:ea typeface="+mn-ea"/>
              <a:cs typeface="+mn-cs"/>
            </a:endParaRPr>
          </a:p>
          <a:p>
            <a:pPr marL="0" indent="0" defTabSz="914400">
              <a:spcBef>
                <a:spcPct val="0"/>
              </a:spcBef>
              <a:buNone/>
            </a:pPr>
            <a:r>
              <a:rPr lang="en-US" altLang="zh-CN" sz="1800" kern="1200" baseline="0" dirty="0">
                <a:solidFill>
                  <a:srgbClr val="00B0F0"/>
                </a:solidFill>
                <a:latin typeface="Consolas" panose="020B0609020204030204" charset="0"/>
                <a:ea typeface="+mn-ea"/>
                <a:cs typeface="+mn-cs"/>
              </a:rPr>
              <a:t>       [22, 23, 24]])</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Consolas" panose="020B0609020204030204" charset="0"/>
                <a:ea typeface="+mn-ea"/>
                <a:cs typeface="+mn-cs"/>
              </a:rPr>
              <a:t>数组切分</a:t>
            </a:r>
            <a:endParaRPr kumimoji="0" lang="zh-CN" altLang="en-US" sz="2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np.split(np.array(range(10)), 2)</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[array([0, 1, 2, 3, 4]), array([5, 6, 7, 8, 9])]</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np.split(np.array(range(12)), 3)</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[array([0, 1, 2, 3]), array([4, 5, 6, 7]), array([ 8,  9, 10, 11])]</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np.split(np.array(range(16)).reshape((4,4)), 2)</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[array([[0, 1, 2, 3],</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[4, 5, 6, 7]]), array([[ 8,  9, 10, 11],</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3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[12, 13, 14, 15]])]</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4915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0178" name="文本占位符 21506"/>
          <p:cNvSpPr>
            <a:spLocks noGrp="1"/>
          </p:cNvSpPr>
          <p:nvPr>
            <p:ph sz="half" idx="2"/>
          </p:nvPr>
        </p:nvSpPr>
        <p:spPr/>
        <p:txBody>
          <a:bodyPr anchor="t"/>
          <a:p>
            <a:pPr defTabSz="914400"/>
            <a:r>
              <a:rPr lang="zh-CN" altLang="en-US" sz="2400" kern="1200" baseline="0" dirty="0">
                <a:latin typeface="+mn-lt"/>
                <a:ea typeface="+mn-ea"/>
                <a:cs typeface="+mn-cs"/>
              </a:rPr>
              <a:t>布尔运算</a:t>
            </a:r>
            <a:endParaRPr lang="zh-CN" altLang="en-US" sz="2400" kern="1200" baseline="0" dirty="0">
              <a:latin typeface="+mn-lt"/>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 = np.random.rand(10) # 包含10个随机数的数组</a:t>
            </a:r>
            <a:endParaRPr lang="en-US" altLang="zh-CN" sz="1600" kern="1200" baseline="0" dirty="0">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a:t>
            </a:r>
            <a:endParaRPr lang="en-US" altLang="zh-CN"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array([ 0.56707504,  0.07527513,  0.0149213 ,  0.49157657,  0.75404095,</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      0.40330683,  0.90158037,  0.36465894,  0.37620859,  0.62250594])</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 &gt; 0.5               # 比较数组中每个元素值是否大于0.5</a:t>
            </a:r>
            <a:endParaRPr lang="en-US" altLang="zh-CN"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True, False, False, False,  True, False,  True, False, False,  True], dtype=bool)</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x[x&gt;0.5]              # 获取数组中大于0.5的元素</a:t>
            </a:r>
            <a:r>
              <a:rPr lang="zh-CN" altLang="en-US" sz="1600" kern="1200" baseline="0" dirty="0">
                <a:latin typeface="Consolas" panose="020B0609020204030204" charset="0"/>
                <a:ea typeface="+mn-ea"/>
                <a:cs typeface="+mn-cs"/>
              </a:rPr>
              <a:t>，可用于检测和过滤异常值</a:t>
            </a:r>
            <a:endParaRPr lang="zh-CN" altLang="en-US"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array([ 0.56707504,  0.75404095,  0.90158037,  0.62250594])</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 &lt; 0.5</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array([False,  True,  True,  True, False,  True, False,  True,  True, False], dtype=bool)</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np.all(x&lt;1)           # </a:t>
            </a:r>
            <a:r>
              <a:rPr lang="zh-CN" altLang="en-US" sz="1600" kern="1200" baseline="0" dirty="0">
                <a:latin typeface="Consolas" panose="020B0609020204030204" charset="0"/>
                <a:ea typeface="+mn-ea"/>
                <a:cs typeface="+mn-cs"/>
              </a:rPr>
              <a:t>测试是否全部元素都小于</a:t>
            </a:r>
            <a:r>
              <a:rPr lang="en-US" altLang="zh-CN" sz="1600" kern="1200" baseline="0" dirty="0">
                <a:latin typeface="Consolas" panose="020B0609020204030204" charset="0"/>
                <a:ea typeface="+mn-ea"/>
                <a:cs typeface="+mn-cs"/>
              </a:rPr>
              <a:t>1</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True</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sz="half" idx="2"/>
          </p:nvPr>
        </p:nvSpPr>
        <p:spPr/>
        <p:txBody>
          <a:bodyPr anchor="t"/>
          <a:p>
            <a:pPr defTabSz="914400">
              <a:spcBef>
                <a:spcPct val="0"/>
              </a:spcBef>
              <a:buNone/>
            </a:pPr>
            <a:r>
              <a:rPr lang="en-US" altLang="zh-CN" sz="1800" kern="1200" baseline="0" dirty="0">
                <a:latin typeface="Consolas" panose="020B0609020204030204" charset="0"/>
                <a:ea typeface="+mn-ea"/>
                <a:cs typeface="+mn-cs"/>
              </a:rPr>
              <a:t>&gt;&gt;&gt; np.any([1,2,3,4])         # </a:t>
            </a:r>
            <a:r>
              <a:rPr lang="zh-CN" altLang="en-US" sz="1800" kern="1200" baseline="0" dirty="0">
                <a:latin typeface="Consolas" panose="020B0609020204030204" charset="0"/>
                <a:ea typeface="+mn-ea"/>
                <a:cs typeface="+mn-cs"/>
              </a:rPr>
              <a:t>是否存在等价于</a:t>
            </a:r>
            <a:r>
              <a:rPr lang="en-US" altLang="zh-CN" sz="1800" kern="1200" baseline="0" dirty="0">
                <a:latin typeface="Consolas" panose="020B0609020204030204" charset="0"/>
                <a:ea typeface="+mn-ea"/>
                <a:cs typeface="+mn-cs"/>
              </a:rPr>
              <a:t>True</a:t>
            </a:r>
            <a:r>
              <a:rPr lang="zh-CN" altLang="en-US" sz="1800" kern="1200" baseline="0" dirty="0">
                <a:latin typeface="Consolas" panose="020B0609020204030204" charset="0"/>
                <a:ea typeface="+mn-ea"/>
                <a:cs typeface="+mn-cs"/>
              </a:rPr>
              <a:t>的元素</a:t>
            </a:r>
            <a:endParaRPr lang="zh-CN" altLang="en-US"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True</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np.any([0])</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False</a:t>
            </a:r>
            <a:endParaRPr lang="en-US" altLang="zh-CN" sz="1800" kern="1200" baseline="0" dirty="0">
              <a:latin typeface="Consolas" panose="020B0609020204030204" charset="0"/>
              <a:ea typeface="+mn-ea"/>
              <a:cs typeface="+mn-cs"/>
              <a:sym typeface="宋体" panose="02010600030101010101" pitchFamily="2" charset="-122"/>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a = np.array([1, 2, 3])</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b = np.array([3, 2, 1])</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a &gt; b                     # 两个数组中对应位置上的元素比较</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sym typeface="宋体" panose="02010600030101010101" pitchFamily="2" charset="-122"/>
              </a:rPr>
              <a:t>array([False, False,  True], dtype=bool)</a:t>
            </a:r>
            <a:endParaRPr lang="en-US" altLang="zh-CN" sz="1800" kern="1200" baseline="0" dirty="0">
              <a:solidFill>
                <a:srgbClr val="00B0F0"/>
              </a:solidFill>
              <a:latin typeface="Consolas" panose="020B0609020204030204" charset="0"/>
              <a:ea typeface="+mn-ea"/>
              <a:cs typeface="+mn-cs"/>
              <a:sym typeface="宋体" panose="02010600030101010101" pitchFamily="2" charset="-122"/>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a[a&gt;b]</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sym typeface="宋体" panose="02010600030101010101" pitchFamily="2" charset="-122"/>
              </a:rPr>
              <a:t>array([3])</a:t>
            </a:r>
            <a:endParaRPr lang="en-US" altLang="zh-CN" sz="1800" kern="1200" baseline="0" dirty="0">
              <a:solidFill>
                <a:srgbClr val="00B0F0"/>
              </a:solidFill>
              <a:latin typeface="Consolas" panose="020B0609020204030204" charset="0"/>
              <a:ea typeface="+mn-ea"/>
              <a:cs typeface="+mn-cs"/>
              <a:sym typeface="宋体" panose="02010600030101010101" pitchFamily="2" charset="-122"/>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a == b</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sym typeface="宋体" panose="02010600030101010101" pitchFamily="2" charset="-122"/>
              </a:rPr>
              <a:t>array([False,  True, False], dtype=bool)</a:t>
            </a:r>
            <a:endParaRPr lang="en-US" altLang="zh-CN" sz="1800" kern="1200" baseline="0" dirty="0">
              <a:solidFill>
                <a:srgbClr val="00B0F0"/>
              </a:solidFill>
              <a:latin typeface="Consolas" panose="020B0609020204030204" charset="0"/>
              <a:ea typeface="+mn-ea"/>
              <a:cs typeface="+mn-cs"/>
              <a:sym typeface="宋体" panose="02010600030101010101" pitchFamily="2" charset="-122"/>
            </a:endParaRPr>
          </a:p>
          <a:p>
            <a:pPr defTabSz="914400">
              <a:spcBef>
                <a:spcPct val="0"/>
              </a:spcBef>
              <a:buNone/>
            </a:pPr>
            <a:r>
              <a:rPr lang="en-US" altLang="zh-CN" sz="1800" kern="1200" baseline="0" dirty="0">
                <a:latin typeface="Consolas" panose="020B0609020204030204" charset="0"/>
                <a:ea typeface="+mn-ea"/>
                <a:cs typeface="+mn-cs"/>
                <a:sym typeface="宋体" panose="02010600030101010101" pitchFamily="2" charset="-122"/>
              </a:rPr>
              <a:t>&gt;&gt;&gt; a[a==b]</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sym typeface="宋体" panose="02010600030101010101" pitchFamily="2" charset="-122"/>
              </a:rPr>
              <a:t>array([2])</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1202" name="标题 2150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2252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2226" name="文本占位符 22530"/>
          <p:cNvSpPr>
            <a:spLocks noGrp="1"/>
          </p:cNvSpPr>
          <p:nvPr>
            <p:ph sz="half" idx="2"/>
          </p:nvPr>
        </p:nvSpPr>
        <p:spPr/>
        <p:txBody>
          <a:bodyPr anchor="t"/>
          <a:p>
            <a:pPr defTabSz="914400"/>
            <a:r>
              <a:rPr lang="zh-CN" altLang="en-US" sz="2400" kern="1200" baseline="0" dirty="0">
                <a:latin typeface="+mn-lt"/>
                <a:ea typeface="+mn-ea"/>
                <a:cs typeface="+mn-cs"/>
              </a:rPr>
              <a:t>取整运算</a:t>
            </a:r>
            <a:endParaRPr lang="zh-CN" altLang="en-US" sz="2400" kern="1200" baseline="0" dirty="0">
              <a:latin typeface="+mn-lt"/>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 = np.random.rand(10)*50      # 10</a:t>
            </a:r>
            <a:r>
              <a:rPr lang="zh-CN" altLang="en-US" sz="1600" kern="1200" baseline="0" dirty="0">
                <a:latin typeface="Consolas" panose="020B0609020204030204" charset="0"/>
                <a:ea typeface="+mn-ea"/>
                <a:cs typeface="+mn-cs"/>
              </a:rPr>
              <a:t>个随机数</a:t>
            </a:r>
            <a:endParaRPr lang="zh-CN" altLang="en-US" sz="1600" kern="1200" baseline="0" dirty="0">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a:t>
            </a:r>
            <a:endParaRPr lang="en-US" altLang="zh-CN"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0.69708323,  14.99931488,  15.04431214,  24.60547929,</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        12.12020273,  42.72638176,  16.01128916,  38.91558471,</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        39.6877989 ,  21.98678429])</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np.int64(x)                    # </a:t>
            </a:r>
            <a:r>
              <a:rPr lang="zh-CN" altLang="en-US" sz="1600" kern="1200" baseline="0" dirty="0">
                <a:latin typeface="Consolas" panose="020B0609020204030204" charset="0"/>
                <a:ea typeface="+mn-ea"/>
                <a:cs typeface="+mn-cs"/>
              </a:rPr>
              <a:t>取整</a:t>
            </a:r>
            <a:endParaRPr lang="zh-CN" altLang="en-US"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 14, 15, 24, 12, 42, 16, 38, 39, 21], dtype=int64)</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latin typeface="Consolas" panose="020B0609020204030204" charset="0"/>
                <a:ea typeface="+mn-ea"/>
                <a:cs typeface="+mn-cs"/>
              </a:rPr>
              <a:t>&gt;&gt;&gt; x - np.int64(x)</a:t>
            </a:r>
            <a:endParaRPr lang="en-US" altLang="zh-CN" sz="1600" kern="1200" baseline="0" dirty="0">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array([ 0.69708323,  0.99931488,  0.04431214,  0.60547929,  0.12020273,</a:t>
            </a:r>
            <a:endParaRPr lang="en-US" altLang="zh-CN" sz="1600" kern="1200" baseline="0" dirty="0">
              <a:solidFill>
                <a:srgbClr val="00B0F0"/>
              </a:solidFill>
              <a:latin typeface="Consolas" panose="020B0609020204030204" charset="0"/>
              <a:ea typeface="+mn-ea"/>
              <a:cs typeface="+mn-cs"/>
            </a:endParaRPr>
          </a:p>
          <a:p>
            <a:pPr defTabSz="914400">
              <a:spcBef>
                <a:spcPts val="600"/>
              </a:spcBef>
              <a:buNone/>
            </a:pPr>
            <a:r>
              <a:rPr lang="en-US" altLang="zh-CN" sz="1600" kern="1200" baseline="0" dirty="0">
                <a:solidFill>
                  <a:srgbClr val="00B0F0"/>
                </a:solidFill>
                <a:latin typeface="Consolas" panose="020B0609020204030204" charset="0"/>
                <a:ea typeface="+mn-ea"/>
                <a:cs typeface="+mn-cs"/>
              </a:rPr>
              <a:t>        0.72638176,  0.01128916,  0.91558471,  0.6877989 ,  0.98678429])</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3250" name="文本占位符 23554"/>
          <p:cNvSpPr>
            <a:spLocks noGrp="1"/>
          </p:cNvSpPr>
          <p:nvPr>
            <p:ph sz="half" idx="2"/>
          </p:nvPr>
        </p:nvSpPr>
        <p:spPr/>
        <p:txBody>
          <a:bodyPr anchor="t"/>
          <a:p>
            <a:pPr defTabSz="914400">
              <a:lnSpc>
                <a:spcPct val="80000"/>
              </a:lnSpc>
            </a:pPr>
            <a:r>
              <a:rPr lang="zh-CN" altLang="en-US" sz="2400" kern="1200" baseline="0" dirty="0">
                <a:latin typeface="+mn-lt"/>
                <a:ea typeface="+mn-ea"/>
                <a:cs typeface="+mn-cs"/>
              </a:rPr>
              <a:t>广播</a:t>
            </a:r>
            <a:endParaRPr lang="zh-CN" altLang="en-US" sz="2400" kern="1200" baseline="0" dirty="0">
              <a:latin typeface="+mn-lt"/>
              <a:ea typeface="+mn-ea"/>
              <a:cs typeface="+mn-cs"/>
            </a:endParaRPr>
          </a:p>
          <a:p>
            <a:pPr defTabSz="914400">
              <a:lnSpc>
                <a:spcPct val="90000"/>
              </a:lnSpc>
              <a:spcBef>
                <a:spcPct val="0"/>
              </a:spcBef>
              <a:buNone/>
            </a:pP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a = np.arange(0,60,10).reshape(-1,1)     # 列向量</a:t>
            </a: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b = np.arange(0,6)                       # 行向量</a:t>
            </a: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a</a:t>
            </a: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array([[ 0],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       [10],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       [20],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       [30],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       [40],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       [50]])</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b</a:t>
            </a: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array([0, 1, 2, 3, 4, 5])</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a[0] + b                                 # </a:t>
            </a:r>
            <a:r>
              <a:rPr lang="zh-CN" altLang="en-US" sz="1800" kern="1200" baseline="0" dirty="0">
                <a:latin typeface="Consolas" panose="020B0609020204030204" charset="0"/>
                <a:ea typeface="+mn-ea"/>
                <a:cs typeface="+mn-cs"/>
              </a:rPr>
              <a:t>数组与标量的加法</a:t>
            </a:r>
            <a:endParaRPr lang="zh-CN" altLang="en-US"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array([0, 1, 2, 3, 4, 5])</a:t>
            </a:r>
            <a:endParaRPr lang="en-US" altLang="zh-CN" sz="1800" kern="1200" baseline="0" dirty="0">
              <a:solidFill>
                <a:srgbClr val="00B0F0"/>
              </a:solidFill>
              <a:latin typeface="Consolas" panose="020B0609020204030204" charset="0"/>
              <a:ea typeface="+mn-ea"/>
              <a:cs typeface="+mn-cs"/>
            </a:endParaRPr>
          </a:p>
          <a:p>
            <a:pPr defTabSz="914400">
              <a:lnSpc>
                <a:spcPct val="90000"/>
              </a:lnSpc>
              <a:spcBef>
                <a:spcPct val="0"/>
              </a:spcBef>
              <a:buNone/>
            </a:pPr>
            <a:r>
              <a:rPr lang="en-US" altLang="zh-CN" sz="1800" kern="1200" baseline="0" dirty="0">
                <a:latin typeface="Consolas" panose="020B0609020204030204" charset="0"/>
                <a:ea typeface="+mn-ea"/>
                <a:cs typeface="+mn-cs"/>
              </a:rPr>
              <a:t>&gt;&gt;&gt; a[1] + b</a:t>
            </a:r>
            <a:endParaRPr lang="en-US" altLang="zh-CN" sz="1800" kern="1200" baseline="0" dirty="0">
              <a:latin typeface="Consolas" panose="020B0609020204030204" charset="0"/>
              <a:ea typeface="+mn-ea"/>
              <a:cs typeface="+mn-cs"/>
            </a:endParaRPr>
          </a:p>
          <a:p>
            <a:pPr defTabSz="914400">
              <a:lnSpc>
                <a:spcPct val="90000"/>
              </a:lnSpc>
              <a:spcBef>
                <a:spcPct val="0"/>
              </a:spcBef>
              <a:buNone/>
            </a:pPr>
            <a:r>
              <a:rPr lang="en-US" altLang="zh-CN" sz="1800" kern="1200" baseline="0" dirty="0">
                <a:solidFill>
                  <a:srgbClr val="00B0F0"/>
                </a:solidFill>
                <a:latin typeface="Consolas" panose="020B0609020204030204" charset="0"/>
                <a:ea typeface="+mn-ea"/>
                <a:cs typeface="+mn-cs"/>
              </a:rPr>
              <a:t>array([10, 11, 12, 13, 14, 15])</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a + b                                     # 广播</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array([[ 0,  1,  2,  3,  4,  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[10, 11, 12, 13, 14, 15],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[20, 21, 22, 23, 24, 25],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[30, 31, 32, 33, 34, 35],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[40, 41, 42, 43, 44, 45],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[50, 51, 52, 53, 54, 55]])</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a * b</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array([[  0,   0,   0,   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10,  20,  30,  40,  50],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20,  40,  60,  80, 100],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30,  60,  90,  120, 150],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40,  80,  120, 160, 200],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  0,  50,  100, 150,  200, 250]])</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54274" name="标题 2355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9218" name="内容占位符 2"/>
          <p:cNvSpPr>
            <a:spLocks noGrp="1"/>
          </p:cNvSpPr>
          <p:nvPr>
            <p:ph sz="half" idx="2"/>
          </p:nvPr>
        </p:nvSpPr>
        <p:spPr/>
        <p:txBody>
          <a:bodyPr anchor="t"/>
          <a:p>
            <a:pPr defTabSz="914400">
              <a:lnSpc>
                <a:spcPct val="150000"/>
              </a:lnSpc>
              <a:spcBef>
                <a:spcPct val="0"/>
              </a:spcBef>
            </a:pPr>
            <a:r>
              <a:rPr lang="zh-CN" altLang="en-US" sz="2400" kern="1200" baseline="0">
                <a:latin typeface="+mn-lt"/>
                <a:ea typeface="+mn-ea"/>
                <a:cs typeface="+mn-cs"/>
              </a:rPr>
              <a:t>matplotlib模块依赖于numpy模块和tkinter模块，可以绘制多种形式的图形，包括线图、直方图、饼状图、散点图、误差线图等等，图形质量可满足出版要求，是数据可视化的重要工具。</a:t>
            </a:r>
            <a:endParaRPr lang="zh-CN" altLang="en-US" sz="2400" kern="1200" baseline="0">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2457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5298" name="文本占位符 24578"/>
          <p:cNvSpPr>
            <a:spLocks noGrp="1"/>
          </p:cNvSpPr>
          <p:nvPr>
            <p:ph sz="half" idx="2"/>
          </p:nvPr>
        </p:nvSpPr>
        <p:spPr/>
        <p:txBody>
          <a:bodyPr anchor="t"/>
          <a:p>
            <a:pPr defTabSz="914400"/>
            <a:r>
              <a:rPr lang="zh-CN" altLang="en-US" sz="2400" kern="1200" baseline="0" dirty="0">
                <a:latin typeface="+mn-lt"/>
                <a:ea typeface="+mn-ea"/>
                <a:cs typeface="+mn-cs"/>
              </a:rPr>
              <a:t>分段函数</a:t>
            </a:r>
            <a:endParaRPr lang="zh-CN" altLang="en-US" sz="2400" kern="1200" baseline="0" dirty="0">
              <a:latin typeface="+mn-lt"/>
              <a:ea typeface="+mn-ea"/>
              <a:cs typeface="+mn-cs"/>
            </a:endParaRPr>
          </a:p>
          <a:p>
            <a:pPr defTabSz="914400">
              <a:buNone/>
            </a:pP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rPr>
              <a:t>&gt;&gt;&gt; x = np.random.randint(0, 10, size=(1,10))</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rPr>
              <a:t>&gt;&gt;&gt; x</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solidFill>
                  <a:srgbClr val="00B0F0"/>
                </a:solidFill>
                <a:latin typeface="Consolas" panose="020B0609020204030204" charset="0"/>
                <a:ea typeface="+mn-ea"/>
                <a:cs typeface="+mn-cs"/>
              </a:rPr>
              <a:t>array([[0, 4, 3, 3, 8, 4, 7, 3, 1, 7]])</a:t>
            </a:r>
            <a:endParaRPr lang="en-US" altLang="zh-CN" sz="1800" kern="1200" baseline="0" dirty="0">
              <a:solidFill>
                <a:srgbClr val="00B0F0"/>
              </a:solidFill>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rPr>
              <a:t>&gt;&gt;&gt; np.where(x&lt;5, 0, 1)            # 小于5的元素值对应0，其他对应1</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solidFill>
                  <a:srgbClr val="00B0F0"/>
                </a:solidFill>
                <a:latin typeface="Consolas" panose="020B0609020204030204" charset="0"/>
                <a:ea typeface="+mn-ea"/>
                <a:cs typeface="+mn-cs"/>
              </a:rPr>
              <a:t>array([[0, 0, 0, 0, 1, 0, 1, 0, 0, 1]])</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rPr>
              <a:t>&gt;&gt;&gt; np.piecewise(x, [x&lt;4, x&gt;7], [lambda x:x*2, lambda x:x*3])</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rPr>
              <a:t>                                   # 小于4的元素乘以2</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sym typeface="宋体" panose="02010600030101010101" pitchFamily="2" charset="-122"/>
              </a:rPr>
              <a:t>                                   </a:t>
            </a:r>
            <a:r>
              <a:rPr lang="en-US" altLang="zh-CN" sz="1800" kern="1200" baseline="0" dirty="0">
                <a:latin typeface="Consolas" panose="020B0609020204030204" charset="0"/>
                <a:ea typeface="+mn-ea"/>
                <a:cs typeface="+mn-cs"/>
              </a:rPr>
              <a:t># 大于7的元素乘以3</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latin typeface="Consolas" panose="020B0609020204030204" charset="0"/>
                <a:ea typeface="+mn-ea"/>
                <a:cs typeface="+mn-cs"/>
                <a:sym typeface="宋体" panose="02010600030101010101" pitchFamily="2" charset="-122"/>
              </a:rPr>
              <a:t>                                   </a:t>
            </a:r>
            <a:r>
              <a:rPr lang="en-US" altLang="zh-CN" sz="1800" kern="1200" baseline="0" dirty="0">
                <a:latin typeface="Consolas" panose="020B0609020204030204" charset="0"/>
                <a:ea typeface="+mn-ea"/>
                <a:cs typeface="+mn-cs"/>
              </a:rPr>
              <a:t># 其他元素变为0</a:t>
            </a:r>
            <a:endParaRPr lang="en-US" altLang="zh-CN" sz="1800" kern="1200" baseline="0" dirty="0">
              <a:latin typeface="Consolas" panose="020B0609020204030204" charset="0"/>
              <a:ea typeface="+mn-ea"/>
              <a:cs typeface="+mn-cs"/>
            </a:endParaRPr>
          </a:p>
          <a:p>
            <a:pPr defTabSz="914400">
              <a:buNone/>
            </a:pPr>
            <a:r>
              <a:rPr lang="en-US" altLang="zh-CN" sz="1800" kern="1200" baseline="0" dirty="0">
                <a:solidFill>
                  <a:srgbClr val="00B0F0"/>
                </a:solidFill>
                <a:latin typeface="Consolas" panose="020B0609020204030204" charset="0"/>
                <a:ea typeface="+mn-ea"/>
                <a:cs typeface="+mn-cs"/>
              </a:rPr>
              <a:t>array([[ 0,  0,  6,  6, 24,  0,  0,  6,  2,  0]])</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2560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6322" name="文本占位符 25602"/>
          <p:cNvSpPr>
            <a:spLocks noGrp="1"/>
          </p:cNvSpPr>
          <p:nvPr>
            <p:ph sz="half" idx="2"/>
          </p:nvPr>
        </p:nvSpPr>
        <p:spPr/>
        <p:txBody>
          <a:bodyPr anchor="t"/>
          <a:p>
            <a:pPr defTabSz="914400">
              <a:lnSpc>
                <a:spcPct val="90000"/>
              </a:lnSpc>
            </a:pPr>
            <a:r>
              <a:rPr lang="zh-CN" altLang="en-US" sz="2400" kern="1200" baseline="0" dirty="0">
                <a:latin typeface="+mn-lt"/>
                <a:ea typeface="+mn-ea"/>
                <a:cs typeface="+mn-cs"/>
              </a:rPr>
              <a:t>计算唯一值以及出现次数</a:t>
            </a:r>
            <a:endParaRPr lang="zh-CN" altLang="en-US" sz="2400" kern="1200" baseline="0" dirty="0">
              <a:latin typeface="+mn-lt"/>
              <a:ea typeface="+mn-ea"/>
              <a:cs typeface="+mn-cs"/>
            </a:endParaRPr>
          </a:p>
          <a:p>
            <a:pPr defTabSz="914400">
              <a:spcBef>
                <a:spcPts val="600"/>
              </a:spcBef>
              <a:buNone/>
            </a:pPr>
            <a:endParaRPr lang="en-US" altLang="zh-CN" sz="1600" kern="1200" baseline="0" dirty="0">
              <a:latin typeface="Times New Roman" panose="02020603050405020304" pitchFamily="2"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 = np.random.randint(0, 10, 7)</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array([8, 7, 7, 5, 3, 8, 0])</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np.bincount(x)   # 元素出现次数，0出现1次</a:t>
            </a:r>
            <a:r>
              <a:rPr lang="zh-CN" altLang="en-US" sz="1800" kern="1200" baseline="0" dirty="0">
                <a:latin typeface="Consolas" panose="020B0609020204030204" charset="0"/>
                <a:ea typeface="+mn-ea"/>
                <a:cs typeface="+mn-cs"/>
              </a:rPr>
              <a:t>，</a:t>
            </a:r>
            <a:endParaRPr lang="zh-CN" altLang="en-US" sz="1800" kern="1200" baseline="0" dirty="0">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                     </a:t>
            </a:r>
            <a:r>
              <a:rPr lang="en-US" altLang="zh-CN" sz="1800" kern="1200" baseline="0" dirty="0">
                <a:latin typeface="Consolas" panose="020B0609020204030204" charset="0"/>
                <a:ea typeface="+mn-ea"/>
                <a:cs typeface="+mn-cs"/>
              </a:rPr>
              <a:t># 1、2没出现，3出现1次，</a:t>
            </a:r>
            <a:r>
              <a:rPr lang="en-US" altLang="zh-CN" sz="1800" kern="1200" baseline="0" dirty="0">
                <a:latin typeface="Consolas" panose="020B0609020204030204" charset="0"/>
                <a:ea typeface="+mn-ea"/>
                <a:cs typeface="+mn-cs"/>
                <a:sym typeface="宋体" panose="02010600030101010101" pitchFamily="2" charset="-122"/>
              </a:rPr>
              <a:t>以此类</a:t>
            </a:r>
            <a:r>
              <a:rPr lang="en-US" altLang="zh-CN" sz="1800" kern="1200" baseline="0" dirty="0">
                <a:latin typeface="Consolas" panose="020B0609020204030204" charset="0"/>
                <a:ea typeface="+mn-ea"/>
                <a:cs typeface="+mn-cs"/>
              </a:rPr>
              <a:t>推</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array([1, 0, 0, 1, 0, 1, 0, 2, 2], dtype=int64)</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np.sum(_)        # 所有元素出现次数之和等于数组长度</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7</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len(x)</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7</a:t>
            </a:r>
            <a:endParaRPr lang="en-US" altLang="zh-CN" sz="1800" kern="1200" baseline="0" dirty="0">
              <a:solidFill>
                <a:srgbClr val="00B0F0"/>
              </a:solidFill>
              <a:latin typeface="Consolas" panose="020B0609020204030204" charset="0"/>
              <a:ea typeface="+mn-ea"/>
              <a:cs typeface="+mn-cs"/>
            </a:endParaRPr>
          </a:p>
          <a:p>
            <a:pPr defTabSz="914400">
              <a:spcBef>
                <a:spcPts val="600"/>
              </a:spcBef>
              <a:buNone/>
            </a:pPr>
            <a:r>
              <a:rPr lang="en-US" altLang="zh-CN" sz="1800" kern="1200" baseline="0" dirty="0">
                <a:latin typeface="Consolas" panose="020B0609020204030204" charset="0"/>
                <a:ea typeface="+mn-ea"/>
                <a:cs typeface="+mn-cs"/>
              </a:rPr>
              <a:t>&gt;&gt;&gt; np.unique(x)     # 返回唯一元素值</a:t>
            </a:r>
            <a:endParaRPr lang="en-US" altLang="zh-CN" sz="1800" kern="1200" baseline="0" dirty="0">
              <a:latin typeface="Consolas" panose="020B0609020204030204" charset="0"/>
              <a:ea typeface="+mn-ea"/>
              <a:cs typeface="+mn-cs"/>
            </a:endParaRPr>
          </a:p>
          <a:p>
            <a:pPr defTabSz="914400">
              <a:spcBef>
                <a:spcPts val="600"/>
              </a:spcBef>
              <a:buNone/>
            </a:pPr>
            <a:r>
              <a:rPr lang="en-US" altLang="zh-CN" sz="1800" kern="1200" baseline="0" dirty="0">
                <a:solidFill>
                  <a:srgbClr val="00B0F0"/>
                </a:solidFill>
                <a:latin typeface="Consolas" panose="020B0609020204030204" charset="0"/>
                <a:ea typeface="+mn-ea"/>
                <a:cs typeface="+mn-cs"/>
              </a:rPr>
              <a:t>array([0, 3, 5, 7, 8])</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26625"/>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7346" name="文本占位符 26626"/>
          <p:cNvSpPr>
            <a:spLocks noGrp="1"/>
          </p:cNvSpPr>
          <p:nvPr>
            <p:ph sz="half" idx="2"/>
          </p:nvPr>
        </p:nvSpPr>
        <p:spPr/>
        <p:txBody>
          <a:bodyPr anchor="t"/>
          <a:p>
            <a:pPr marL="0" indent="0" defTabSz="914400">
              <a:buNone/>
            </a:pPr>
            <a:r>
              <a:rPr lang="zh-CN" altLang="en-US" sz="1600" kern="1200" baseline="0" dirty="0">
                <a:latin typeface="Consolas" panose="020B0609020204030204" charset="0"/>
                <a:ea typeface="+mn-ea"/>
                <a:cs typeface="+mn-cs"/>
              </a:rPr>
              <a:t>&gt;&gt;&gt; x = np.random.randint(0,10,2)</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x</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array([2, 1])</a:t>
            </a:r>
            <a:endParaRPr lang="zh-CN" altLang="en-US" sz="1600" kern="1200" baseline="0" dirty="0">
              <a:solidFill>
                <a:srgbClr val="00B0F0"/>
              </a:solidFill>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np.bincount(x)          # 结果数组的长度取决于原始数组中最大元素值</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array([0, 1, 1], dtype=int64)</a:t>
            </a:r>
            <a:endParaRPr lang="zh-CN" altLang="en-US" sz="1600" kern="1200" baseline="0" dirty="0">
              <a:solidFill>
                <a:srgbClr val="00B0F0"/>
              </a:solidFill>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x = np.random.randint(0, 10, 10)</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x</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array([3, 6, 4, 5, 2, 9, 7, 0, 9, 0])</a:t>
            </a:r>
            <a:endParaRPr lang="zh-CN" altLang="en-US" sz="1600" kern="1200" baseline="0" dirty="0">
              <a:solidFill>
                <a:srgbClr val="00B0F0"/>
              </a:solidFill>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y = np.random.rand(10)  # 随机小数，模拟权重</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y = np.round_(y, 1)     # 保留一位小数</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y</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array([ 0.6,  0.8,  0.8,  0. ,  0.6,  0.1,  0. ,  0.2,  0.8,  0.7])</a:t>
            </a:r>
            <a:endParaRPr lang="zh-CN" altLang="en-US" sz="1600" kern="1200" baseline="0" dirty="0">
              <a:solidFill>
                <a:srgbClr val="00B0F0"/>
              </a:solidFill>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np.sum(x*y)/np.sum(np.bincount(x)) # 加权总和/出现总次数或元素个数</a:t>
            </a:r>
            <a:endParaRPr lang="zh-CN" altLang="en-US"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2.9199999999999999</a:t>
            </a:r>
            <a:endParaRPr lang="zh-CN" altLang="en-US" sz="1600" kern="1200" baseline="0" dirty="0">
              <a:solidFill>
                <a:srgbClr val="00B0F0"/>
              </a:solidFill>
              <a:latin typeface="Consolas" panose="020B0609020204030204" charset="0"/>
              <a:ea typeface="+mn-ea"/>
              <a:cs typeface="+mn-cs"/>
            </a:endParaRPr>
          </a:p>
          <a:p>
            <a:pPr marL="0" indent="0" defTabSz="914400">
              <a:buNone/>
            </a:pPr>
            <a:r>
              <a:rPr lang="zh-CN" altLang="en-US" sz="1600" kern="1200" baseline="0" dirty="0">
                <a:latin typeface="Consolas" panose="020B0609020204030204" charset="0"/>
                <a:ea typeface="+mn-ea"/>
                <a:cs typeface="+mn-cs"/>
              </a:rPr>
              <a:t>&gt;&gt;&gt; sum(x*y)/</a:t>
            </a:r>
            <a:r>
              <a:rPr lang="en-US" altLang="zh-CN" sz="1600" kern="1200" baseline="0" dirty="0">
                <a:latin typeface="Consolas" panose="020B0609020204030204" charset="0"/>
                <a:ea typeface="+mn-ea"/>
                <a:cs typeface="+mn-cs"/>
              </a:rPr>
              <a:t>len</a:t>
            </a:r>
            <a:r>
              <a:rPr lang="zh-CN" altLang="en-US" sz="1600" kern="1200" baseline="0" dirty="0">
                <a:latin typeface="Consolas" panose="020B0609020204030204" charset="0"/>
                <a:ea typeface="+mn-ea"/>
                <a:cs typeface="+mn-cs"/>
              </a:rPr>
              <a:t>(x)         # 数组支持</a:t>
            </a:r>
            <a:r>
              <a:rPr lang="en-US" altLang="zh-CN" sz="1600" kern="1200" baseline="0" dirty="0">
                <a:latin typeface="Consolas" panose="020B0609020204030204" charset="0"/>
                <a:ea typeface="+mn-ea"/>
                <a:cs typeface="+mn-cs"/>
              </a:rPr>
              <a:t>Python</a:t>
            </a:r>
            <a:r>
              <a:rPr lang="zh-CN" altLang="en-US" sz="1600" kern="1200" baseline="0" dirty="0">
                <a:latin typeface="Consolas" panose="020B0609020204030204" charset="0"/>
                <a:ea typeface="+mn-ea"/>
                <a:cs typeface="+mn-cs"/>
              </a:rPr>
              <a:t>内置函数</a:t>
            </a:r>
            <a:endParaRPr lang="en-US" altLang="zh-CN" sz="1600" kern="1200" baseline="0" dirty="0">
              <a:latin typeface="Consolas" panose="020B0609020204030204" charset="0"/>
              <a:ea typeface="+mn-ea"/>
              <a:cs typeface="+mn-cs"/>
            </a:endParaRPr>
          </a:p>
          <a:p>
            <a:pPr marL="0" indent="0" defTabSz="914400">
              <a:buNone/>
            </a:pPr>
            <a:r>
              <a:rPr lang="zh-CN" altLang="en-US" sz="1600" kern="1200" baseline="0" dirty="0">
                <a:solidFill>
                  <a:srgbClr val="00B0F0"/>
                </a:solidFill>
                <a:latin typeface="Consolas" panose="020B0609020204030204" charset="0"/>
                <a:ea typeface="+mn-ea"/>
                <a:cs typeface="+mn-cs"/>
              </a:rPr>
              <a:t>2.9199999999999999</a:t>
            </a:r>
            <a:endParaRPr lang="zh-CN" altLang="en-US" sz="1600" kern="1200" baseline="0" dirty="0">
              <a:solidFill>
                <a:srgbClr val="00B0F0"/>
              </a:solidFill>
              <a:latin typeface="Consolas" panose="020B0609020204030204" charset="0"/>
              <a:ea typeface="+mn-ea"/>
              <a:cs typeface="+mn-cs"/>
            </a:endParaRPr>
          </a:p>
          <a:p>
            <a:pPr marL="0" indent="0" defTabSz="914400">
              <a:buNone/>
            </a:pPr>
            <a:endParaRPr lang="zh-CN" altLang="en-US" sz="1600" kern="1200" baseline="0" dirty="0">
              <a:latin typeface="Consolas" panose="020B0609020204030204" charset="0"/>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矩阵运算</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a_list = [3, 5, 7]</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a_mat = np.matrix(a_list)            # 创建矩阵</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a_mat</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matrix([[3, 5, 7]])</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a_mat.T                              # 矩阵转置</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matrix([[3],</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        [5],</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        [7]])</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a_mat.shape                          # 矩阵形状</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(1, 3)</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&gt;&gt;&gt; a_mat.size                           </a:t>
            </a:r>
            <a:r>
              <a:rPr kumimoji="0" lang="en-US" altLang="zh-CN"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 </a:t>
            </a:r>
            <a:r>
              <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rPr>
              <a:t>元素个数</a:t>
            </a:r>
            <a:endParaRPr kumimoji="0" lang="zh-CN" altLang="en-US" sz="1800" b="0" i="0" u="none" strike="noStrike" kern="1200" cap="none" spc="0" normalizeH="0" baseline="0" noProof="1">
              <a:solidFill>
                <a:schemeClr val="tx1"/>
              </a:solidFill>
              <a:latin typeface="Consolas" panose="020B0609020204030204" charset="0"/>
              <a:ea typeface="宋体" panose="02010600030101010101" pitchFamily="2" charset="-122"/>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rPr>
              <a:t>3</a:t>
            </a:r>
            <a:endParaRPr kumimoji="0" lang="zh-CN" altLang="en-US" sz="1800" b="0" i="0" u="none" strike="noStrike" kern="1200" cap="none" spc="0" normalizeH="0" baseline="0" noProof="1">
              <a:solidFill>
                <a:srgbClr val="00B0F0"/>
              </a:solidFill>
              <a:latin typeface="Consolas" panose="020B060902020403020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59394" name="内容占位符 2"/>
          <p:cNvSpPr>
            <a:spLocks noGrp="1"/>
          </p:cNvSpPr>
          <p:nvPr>
            <p:ph sz="half" idx="2"/>
          </p:nvPr>
        </p:nvSpPr>
        <p:spPr/>
        <p:txBody>
          <a:bodyPr anchor="t"/>
          <a:p>
            <a:pPr marL="0" indent="0" defTabSz="914400">
              <a:spcBef>
                <a:spcPct val="0"/>
              </a:spcBef>
              <a:buNone/>
            </a:pPr>
            <a:r>
              <a:rPr lang="zh-CN" altLang="en-US" sz="1800" kern="1200" baseline="0">
                <a:latin typeface="Consolas" panose="020B0609020204030204" charset="0"/>
                <a:ea typeface="+mn-ea"/>
                <a:cs typeface="+mn-cs"/>
              </a:rPr>
              <a:t>&gt;&gt;&gt; a_mat.mean()                         # 元素平均值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5.0</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a_mat.sum()                          # 所有元素之和</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15</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a_mat.max()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最大值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a_mat.max(axis=1)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横向最大值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matrix([[7]])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a_mat.max(axis=0)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纵向最大值</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matrix([[3, 5, 7]])</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b_mat = np.matrix((1, 2, 3))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创建矩阵</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b_mat</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matrix([[1, 2, 3]])</a:t>
            </a:r>
            <a:endParaRPr lang="zh-CN" altLang="en-US" sz="18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a:latin typeface="Consolas" panose="020B0609020204030204" charset="0"/>
                <a:ea typeface="+mn-ea"/>
                <a:cs typeface="+mn-cs"/>
              </a:rPr>
              <a:t>&gt;&gt;&gt; a_mat * b_mat.T                      # 矩阵相乘</a:t>
            </a:r>
            <a:endParaRPr lang="zh-CN" altLang="en-US" sz="1800" kern="1200" baseline="0">
              <a:latin typeface="Consolas" panose="020B0609020204030204" charset="0"/>
              <a:ea typeface="+mn-ea"/>
              <a:cs typeface="+mn-cs"/>
            </a:endParaRPr>
          </a:p>
          <a:p>
            <a:pPr marL="0" indent="0" defTabSz="914400">
              <a:spcBef>
                <a:spcPct val="0"/>
              </a:spcBef>
              <a:buNone/>
            </a:pPr>
            <a:r>
              <a:rPr lang="zh-CN" altLang="en-US" sz="1800" kern="1200" baseline="0">
                <a:solidFill>
                  <a:srgbClr val="00B0F0"/>
                </a:solidFill>
                <a:latin typeface="Consolas" panose="020B0609020204030204" charset="0"/>
                <a:ea typeface="+mn-ea"/>
                <a:cs typeface="+mn-cs"/>
              </a:rPr>
              <a:t>matrix([[34]])</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Content Placeholder 2"/>
          <p:cNvSpPr>
            <a:spLocks noGrp="1"/>
          </p:cNvSpPr>
          <p:nvPr>
            <p:ph sz="half" idx="2"/>
          </p:nvPr>
        </p:nvSpPr>
        <p:spPr/>
        <p:txBody>
          <a:bodyPr anchor="t"/>
          <a:p>
            <a:pPr marL="0" indent="0" defTabSz="914400">
              <a:buNone/>
            </a:pPr>
            <a:r>
              <a:rPr lang="en-US" altLang="en-US" sz="1800" kern="1200" baseline="0">
                <a:latin typeface="Consolas" panose="020B0609020204030204" charset="0"/>
                <a:ea typeface="+mn-ea"/>
                <a:cs typeface="+mn-cs"/>
              </a:rPr>
              <a:t>&gt;&gt;&gt; c_mat = np.matrix([[1, 5, 3], [2, 9, 6]]) # 创建二维矩阵</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c_mat</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matrix([[1, 5, 3],</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[2, 9, 6]])</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c_mat.argsort(axis=0)                  # 纵向排序后的元素序号</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matrix([[0, 0, 0],</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[1, 1, 1]], dtype=int64)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c_mat.argsort(axis=1)                  # 横向排序后的元素序号</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matrix([[0, 2, 1],</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        [0, 2, 1]], dtype=int64)</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d_mat = np.matrix([[1, 2, 3], [4, 5, 6], [7, 8, 9]])</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d_mat.diagonal()                       # 矩阵对角线元素</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matrix([[1, 5, 9]])</a:t>
            </a:r>
            <a:endParaRPr lang="en-US" altLang="en-US" sz="1800" kern="1200" baseline="0">
              <a:solidFill>
                <a:srgbClr val="00B0F0"/>
              </a:solidFill>
              <a:latin typeface="Consolas" panose="020B0609020204030204" charset="0"/>
              <a:ea typeface="+mn-ea"/>
              <a:cs typeface="+mn-cs"/>
            </a:endParaRPr>
          </a:p>
          <a:p>
            <a:pPr marL="0" indent="0" defTabSz="914400">
              <a:buNone/>
            </a:pPr>
            <a:r>
              <a:rPr lang="en-US" altLang="en-US" sz="1800" kern="1200" baseline="0">
                <a:latin typeface="Consolas" panose="020B0609020204030204" charset="0"/>
                <a:ea typeface="+mn-ea"/>
                <a:cs typeface="+mn-cs"/>
              </a:rPr>
              <a:t>&gt;&gt;&gt; d_mat.flatten()                        # 矩阵平铺</a:t>
            </a:r>
            <a:endParaRPr lang="en-US" altLang="en-US" sz="1800" kern="1200" baseline="0">
              <a:latin typeface="Consolas" panose="020B0609020204030204" charset="0"/>
              <a:ea typeface="+mn-ea"/>
              <a:cs typeface="+mn-cs"/>
            </a:endParaRPr>
          </a:p>
          <a:p>
            <a:pPr marL="0" indent="0" defTabSz="914400">
              <a:buNone/>
            </a:pPr>
            <a:r>
              <a:rPr lang="en-US" altLang="en-US" sz="1800" kern="1200" baseline="0">
                <a:solidFill>
                  <a:srgbClr val="00B0F0"/>
                </a:solidFill>
                <a:latin typeface="Consolas" panose="020B0609020204030204" charset="0"/>
                <a:ea typeface="+mn-ea"/>
                <a:cs typeface="+mn-cs"/>
              </a:rPr>
              <a:t>matrix([[1, 2, 3, 4, 5, 6, 7, 8, 9]])</a:t>
            </a:r>
            <a:endParaRPr lang="en-US"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04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np.linalg.eig([[1,1],[2,2]])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特征值与特征向量</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3.]), array([[-0.70710678, -0.4472136 ],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[ 0.70710678, -0.89442719]]))</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np.cov([1,1,1,1,1])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协方差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 = [-2.1, -1,  4.3]</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y = [3,  1.1,  0.12]</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 = np.vstack((x,y))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print(np.cov(X))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协方差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[[ 11.71        -4.286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-4.286        2.14413333]]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print(np.cov(x, 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[[ 11.71        -4.286     ]</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-4.286        2.14413333]]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print(np.cov(x))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11.709999999999999</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14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np.matrix([[1,2], [3,4]])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y = np.linalg.inv(x)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逆矩阵</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 * y</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matrix([[  1.00000000e+00,   1.11022302e-16],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0.00000000e+00,   1.00000000e+00]])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y *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matrix([[  1.00000000e+00,   4.44089210e-16],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0.00000000e+00,   1.00000000e+00]])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np.corrcoef(x[0], x[1])           </a:t>
            </a:r>
            <a:r>
              <a:rPr lang="en-US" altLang="zh-CN" sz="1800" kern="1200" baseline="0">
                <a:latin typeface="Consolas" panose="020B0609020204030204" charset="0"/>
                <a:ea typeface="+mn-ea"/>
                <a:cs typeface="+mn-cs"/>
              </a:rPr>
              <a:t># Pearson</a:t>
            </a:r>
            <a:r>
              <a:rPr lang="zh-CN" altLang="en-US" sz="1800" kern="1200" baseline="0">
                <a:latin typeface="Consolas" panose="020B0609020204030204" charset="0"/>
                <a:ea typeface="+mn-ea"/>
                <a:cs typeface="+mn-cs"/>
              </a:rPr>
              <a:t>积矩相关系数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array([[ 1.,  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[ 1.,  1.]])</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24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a:t>
            </a:r>
            <a:r>
              <a:rPr>
                <a:latin typeface="+mj-lt"/>
                <a:ea typeface="+mj-ea"/>
                <a:cs typeface="+mj-cs"/>
                <a:sym typeface="+mn-ea"/>
              </a:rPr>
              <a:t>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矩阵</a:t>
            </a:r>
            <a:r>
              <a:rPr kumimoji="0" lang="en-US" altLang="zh-CN" sz="2400" b="0" i="0" u="none" strike="noStrike" kern="1200" cap="none" spc="0" normalizeH="0" baseline="0" noProof="1">
                <a:solidFill>
                  <a:schemeClr val="tx1"/>
                </a:solidFill>
                <a:latin typeface="+mn-lt"/>
                <a:ea typeface="+mn-ea"/>
                <a:cs typeface="+mn-cs"/>
              </a:rPr>
              <a:t>QR</a:t>
            </a:r>
            <a:r>
              <a:rPr kumimoji="0" lang="zh-CN" altLang="en-US" sz="2400" b="0" i="0" u="none" strike="noStrike" kern="1200" cap="none" spc="0" normalizeH="0" baseline="0" noProof="1">
                <a:solidFill>
                  <a:schemeClr val="tx1"/>
                </a:solidFill>
                <a:latin typeface="+mn-lt"/>
                <a:ea typeface="+mn-ea"/>
                <a:cs typeface="+mn-cs"/>
              </a:rPr>
              <a:t>分解</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a = np.matrix([[1,2,3], [4,5,6]])</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np.linalg.qr(a)</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0" i="0" u="none" strike="noStrike" kern="1200" cap="none" spc="0" normalizeH="0" baseline="0" noProof="1">
                <a:solidFill>
                  <a:srgbClr val="00B0F0"/>
                </a:solidFill>
                <a:latin typeface="Consolas" panose="020B0609020204030204" charset="0"/>
                <a:ea typeface="+mn-ea"/>
                <a:cs typeface="+mn-cs"/>
              </a:rPr>
              <a:t>(matrix([[-0.24253563, -0.9701425 ],</a:t>
            </a:r>
            <a:endParaRPr kumimoji="0" lang="zh-CN" altLang="en-US" sz="14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0" i="0" u="none" strike="noStrike" kern="1200" cap="none" spc="0" normalizeH="0" baseline="0" noProof="1">
                <a:solidFill>
                  <a:srgbClr val="00B0F0"/>
                </a:solidFill>
                <a:latin typeface="Consolas" panose="020B0609020204030204" charset="0"/>
                <a:ea typeface="+mn-ea"/>
                <a:cs typeface="+mn-cs"/>
              </a:rPr>
              <a:t>        [-0.9701425 ,  0.24253563]]), matrix([[-4.12310563, -5.33578375, -6.54846188],</a:t>
            </a:r>
            <a:endParaRPr kumimoji="0" lang="zh-CN" altLang="en-US" sz="14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400" b="0" i="0" u="none" strike="noStrike" kern="1200" cap="none" spc="0" normalizeH="0" baseline="0" noProof="1">
                <a:solidFill>
                  <a:srgbClr val="00B0F0"/>
                </a:solidFill>
                <a:latin typeface="Consolas" panose="020B0609020204030204" charset="0"/>
                <a:ea typeface="+mn-ea"/>
                <a:cs typeface="+mn-cs"/>
              </a:rPr>
              <a:t>        [ 0.        , -0.72760688, -1.45521375]]))</a:t>
            </a:r>
            <a:endParaRPr kumimoji="0" lang="zh-CN" altLang="en-US" sz="14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q, r = np.linalg.qr(a)</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np.dot(q,r)</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matrix([[ 1.,  2.,  3.],</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[ 4.,  5.,  6.]])</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349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228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4514" name="文本占位符 12290"/>
          <p:cNvSpPr>
            <a:spLocks noGrp="1"/>
          </p:cNvSpPr>
          <p:nvPr>
            <p:ph sz="half" idx="2"/>
          </p:nvPr>
        </p:nvSpPr>
        <p:spPr/>
        <p:txBody>
          <a:bodyPr anchor="t"/>
          <a:p>
            <a:pPr defTabSz="914400">
              <a:lnSpc>
                <a:spcPct val="90000"/>
              </a:lnSpc>
            </a:pPr>
            <a:r>
              <a:rPr lang="zh-CN" altLang="en-US" sz="2400" kern="1200" baseline="0" dirty="0">
                <a:latin typeface="+mn-lt"/>
                <a:ea typeface="+mn-ea"/>
                <a:cs typeface="+mn-cs"/>
              </a:rPr>
              <a:t>矩阵不同维度上的计算</a:t>
            </a:r>
            <a:endParaRPr lang="zh-CN" altLang="en-US" sz="2400" kern="1200" baseline="0" dirty="0">
              <a:latin typeface="+mn-lt"/>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 = np.matrix(np.arange(0,10).reshape(2,5))  # </a:t>
            </a:r>
            <a:r>
              <a:rPr lang="zh-CN" altLang="en-US" sz="1600" kern="1200" baseline="0" dirty="0">
                <a:latin typeface="Consolas" panose="020B0609020204030204" charset="0"/>
                <a:ea typeface="+mn-ea"/>
                <a:cs typeface="+mn-cs"/>
              </a:rPr>
              <a:t>二维矩阵</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matrix([[0, 1, 2, 3, 4],</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[5, 6, 7, 8, 9]])</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x.sum()                                      # </a:t>
            </a:r>
            <a:r>
              <a:rPr lang="zh-CN" altLang="en-US" sz="1600" kern="1200" baseline="0" dirty="0">
                <a:latin typeface="Consolas" panose="020B0609020204030204" charset="0"/>
                <a:ea typeface="+mn-ea"/>
                <a:cs typeface="+mn-cs"/>
              </a:rPr>
              <a:t>所有元素之和</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45</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x.sum(axis=0)                                # </a:t>
            </a:r>
            <a:r>
              <a:rPr lang="zh-CN" altLang="en-US" sz="1600" kern="1200" baseline="0" dirty="0">
                <a:latin typeface="Consolas" panose="020B0609020204030204" charset="0"/>
                <a:ea typeface="+mn-ea"/>
                <a:cs typeface="+mn-cs"/>
              </a:rPr>
              <a:t>纵向求和</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matrix([[ 5,  7,  9, 11, 13]])</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x.sum(axis=1)                                # </a:t>
            </a:r>
            <a:r>
              <a:rPr lang="zh-CN" altLang="en-US" sz="1600" kern="1200" baseline="0" dirty="0">
                <a:latin typeface="Consolas" panose="020B0609020204030204" charset="0"/>
                <a:ea typeface="+mn-ea"/>
                <a:cs typeface="+mn-cs"/>
              </a:rPr>
              <a:t>横向求和</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matrix([[10],</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[35]])</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x.mean()                                     # </a:t>
            </a:r>
            <a:r>
              <a:rPr lang="zh-CN" altLang="en-US" sz="1600" kern="1200" baseline="0" dirty="0">
                <a:latin typeface="Consolas" panose="020B0609020204030204" charset="0"/>
                <a:ea typeface="+mn-ea"/>
                <a:cs typeface="+mn-cs"/>
              </a:rPr>
              <a:t>平均值</a:t>
            </a:r>
            <a:endParaRPr lang="zh-CN" altLang="en-US"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4.5</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x.mean(axis=1)</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matrix([[ 2.],</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        [ 7.]])</a:t>
            </a:r>
            <a:endParaRPr lang="en-US" altLang="zh-CN" sz="1600" kern="1200" baseline="0" dirty="0">
              <a:solidFill>
                <a:srgbClr val="00B0F0"/>
              </a:solidFill>
              <a:latin typeface="Consolas" panose="020B0609020204030204" charset="0"/>
              <a:ea typeface="+mn-ea"/>
              <a:cs typeface="+mn-cs"/>
            </a:endParaRPr>
          </a:p>
          <a:p>
            <a:pPr defTabSz="914400">
              <a:spcBef>
                <a:spcPct val="0"/>
              </a:spcBef>
              <a:buNone/>
            </a:pPr>
            <a:r>
              <a:rPr lang="en-US" altLang="zh-CN" sz="1600" kern="1200" baseline="0" dirty="0">
                <a:latin typeface="Consolas" panose="020B0609020204030204" charset="0"/>
                <a:ea typeface="+mn-ea"/>
                <a:cs typeface="+mn-cs"/>
              </a:rPr>
              <a:t>&gt;&gt;&gt; x.mean(axis=0)</a:t>
            </a:r>
            <a:endParaRPr lang="en-US" altLang="zh-CN" sz="1600" kern="1200" baseline="0" dirty="0">
              <a:latin typeface="Consolas" panose="020B0609020204030204" charset="0"/>
              <a:ea typeface="+mn-ea"/>
              <a:cs typeface="+mn-cs"/>
            </a:endParaRPr>
          </a:p>
          <a:p>
            <a:pPr defTabSz="914400">
              <a:spcBef>
                <a:spcPct val="0"/>
              </a:spcBef>
              <a:buNone/>
            </a:pPr>
            <a:r>
              <a:rPr lang="en-US" altLang="zh-CN" sz="1600" kern="1200" baseline="0" dirty="0">
                <a:solidFill>
                  <a:srgbClr val="00B0F0"/>
                </a:solidFill>
                <a:latin typeface="Consolas" panose="020B0609020204030204" charset="0"/>
                <a:ea typeface="+mn-ea"/>
                <a:cs typeface="+mn-cs"/>
              </a:rPr>
              <a:t>matrix([[ 2.5,  3.5,  4.5,  5.5,  6.5]])</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内容占位符 2"/>
          <p:cNvSpPr>
            <a:spLocks noGrp="1"/>
          </p:cNvSpPr>
          <p:nvPr>
            <p:ph sz="half" idx="2"/>
          </p:nvPr>
        </p:nvSpPr>
        <p:spPr/>
        <p:txBody>
          <a:bodyPr anchor="t"/>
          <a:p>
            <a:pPr defTabSz="914400">
              <a:lnSpc>
                <a:spcPct val="150000"/>
              </a:lnSpc>
              <a:spcBef>
                <a:spcPct val="0"/>
              </a:spcBef>
            </a:pPr>
            <a:r>
              <a:rPr lang="en-US" altLang="en-US" sz="2400" kern="1200" baseline="0">
                <a:latin typeface="宋体" panose="02010600030101010101" pitchFamily="2" charset="-122"/>
                <a:ea typeface="+mn-ea"/>
                <a:cs typeface="+mn-cs"/>
              </a:rPr>
              <a:t>pandas（Python Data Analysis Library）是基于numpy的数据分析模块，提供了大量标准数据模型和高效操作大型数据集所需要的工具，可以说pandas是使得Python能够成为高效且强大的数据分析环境的重要因素之一。</a:t>
            </a:r>
            <a:endParaRPr lang="zh-CN" altLang="en-US" sz="2400" kern="1200" baseline="0">
              <a:latin typeface="宋体" panose="02010600030101010101" pitchFamily="2" charset="-122"/>
              <a:ea typeface="+mn-ea"/>
              <a:cs typeface="+mn-cs"/>
            </a:endParaRPr>
          </a:p>
        </p:txBody>
      </p:sp>
      <p:sp>
        <p:nvSpPr>
          <p:cNvPr id="2" name="文本占位符 1"/>
          <p:cNvSpPr>
            <a:spLocks noGrp="1"/>
          </p:cNvSpPr>
          <p:nvPr>
            <p:ph type="body" idx="1"/>
          </p:nvPr>
        </p:nvSpPr>
        <p:spPr/>
        <p:txBody>
          <a:bodyPr/>
          <a:p>
            <a:endParaRPr lang="zh-CN" altLang="en-US"/>
          </a:p>
        </p:txBody>
      </p:sp>
      <p:sp>
        <p:nvSpPr>
          <p:cNvPr id="102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331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5538" name="文本占位符 13314"/>
          <p:cNvSpPr>
            <a:spLocks noGrp="1"/>
          </p:cNvSpPr>
          <p:nvPr>
            <p:ph sz="half" idx="2"/>
          </p:nvPr>
        </p:nvSpPr>
        <p:spPr/>
        <p:txBody>
          <a:bodyPr anchor="t"/>
          <a:p>
            <a:pPr marL="0" indent="0" defTabSz="914400">
              <a:buNone/>
            </a:pPr>
            <a:r>
              <a:rPr lang="en-US" altLang="zh-CN" sz="1800" kern="1200" baseline="0" dirty="0">
                <a:latin typeface="Consolas" panose="020B0609020204030204" charset="0"/>
                <a:ea typeface="+mn-ea"/>
                <a:cs typeface="+mn-cs"/>
              </a:rPr>
              <a:t>&gt;&gt;&gt; weight = [0.3, 0.7]                    # </a:t>
            </a:r>
            <a:r>
              <a:rPr lang="zh-CN" altLang="en-US" sz="1800" kern="1200" baseline="0" dirty="0">
                <a:latin typeface="Consolas" panose="020B0609020204030204" charset="0"/>
                <a:ea typeface="+mn-ea"/>
                <a:cs typeface="+mn-cs"/>
              </a:rPr>
              <a:t>权重</a:t>
            </a:r>
            <a:endParaRPr lang="zh-CN" altLang="en-US" sz="1800" kern="1200" baseline="0" dirty="0">
              <a:latin typeface="Consolas" panose="020B0609020204030204" charset="0"/>
              <a:ea typeface="+mn-ea"/>
              <a:cs typeface="+mn-cs"/>
            </a:endParaRPr>
          </a:p>
          <a:p>
            <a:pPr marL="0" indent="0" defTabSz="914400">
              <a:buNone/>
            </a:pPr>
            <a:r>
              <a:rPr lang="en-US" altLang="zh-CN" sz="1800" kern="1200" baseline="0" dirty="0">
                <a:latin typeface="Consolas" panose="020B0609020204030204" charset="0"/>
                <a:ea typeface="+mn-ea"/>
                <a:cs typeface="+mn-cs"/>
              </a:rPr>
              <a:t>&gt;&gt;&gt; np.average(x, axis=0, weights=weight)</a:t>
            </a:r>
            <a:endParaRPr lang="en-US" altLang="zh-CN" sz="1800" kern="1200" baseline="0" dirty="0">
              <a:latin typeface="Consolas" panose="020B0609020204030204" charset="0"/>
              <a:ea typeface="+mn-ea"/>
              <a:cs typeface="+mn-cs"/>
            </a:endParaRPr>
          </a:p>
          <a:p>
            <a:pPr marL="0" indent="0" defTabSz="914400">
              <a:buNone/>
            </a:pPr>
            <a:r>
              <a:rPr lang="en-US" altLang="zh-CN" sz="1800" kern="1200" baseline="0" dirty="0">
                <a:solidFill>
                  <a:srgbClr val="00B0F0"/>
                </a:solidFill>
                <a:latin typeface="Consolas" panose="020B0609020204030204" charset="0"/>
                <a:ea typeface="+mn-ea"/>
                <a:cs typeface="+mn-cs"/>
              </a:rPr>
              <a:t>matrix([[ 3.5,  4.5,  5.5,  6.5,  7.5]])</a:t>
            </a:r>
            <a:endParaRPr lang="en-US" altLang="zh-CN" sz="1800" kern="1200" baseline="0" dirty="0">
              <a:solidFill>
                <a:srgbClr val="00B0F0"/>
              </a:solidFill>
              <a:latin typeface="Consolas" panose="020B0609020204030204" charset="0"/>
              <a:ea typeface="+mn-ea"/>
              <a:cs typeface="+mn-cs"/>
            </a:endParaRPr>
          </a:p>
          <a:p>
            <a:pPr marL="0" indent="0" defTabSz="914400">
              <a:buNone/>
            </a:pPr>
            <a:r>
              <a:rPr lang="en-US" altLang="zh-CN" sz="1800" kern="1200" baseline="0" dirty="0">
                <a:latin typeface="Consolas" panose="020B0609020204030204" charset="0"/>
                <a:ea typeface="+mn-ea"/>
                <a:cs typeface="+mn-cs"/>
              </a:rPr>
              <a:t>&gt;&gt;&gt; x.max()                                # </a:t>
            </a:r>
            <a:r>
              <a:rPr lang="zh-CN" altLang="en-US" sz="1800" kern="1200" baseline="0" dirty="0">
                <a:latin typeface="Consolas" panose="020B0609020204030204" charset="0"/>
                <a:ea typeface="+mn-ea"/>
                <a:cs typeface="+mn-cs"/>
              </a:rPr>
              <a:t>所有元素最大值</a:t>
            </a:r>
            <a:endParaRPr lang="zh-CN" altLang="en-US" sz="1800" kern="1200" baseline="0" dirty="0">
              <a:latin typeface="Consolas" panose="020B0609020204030204" charset="0"/>
              <a:ea typeface="+mn-ea"/>
              <a:cs typeface="+mn-cs"/>
            </a:endParaRPr>
          </a:p>
          <a:p>
            <a:pPr marL="0" indent="0" defTabSz="914400">
              <a:buNone/>
            </a:pPr>
            <a:r>
              <a:rPr lang="en-US" altLang="zh-CN" sz="1800" kern="1200" baseline="0" dirty="0">
                <a:solidFill>
                  <a:srgbClr val="00B0F0"/>
                </a:solidFill>
                <a:latin typeface="Consolas" panose="020B0609020204030204" charset="0"/>
                <a:ea typeface="+mn-ea"/>
                <a:cs typeface="+mn-cs"/>
              </a:rPr>
              <a:t>9</a:t>
            </a:r>
            <a:endParaRPr lang="en-US" altLang="zh-CN" sz="1800" kern="1200" baseline="0" dirty="0">
              <a:solidFill>
                <a:srgbClr val="00B0F0"/>
              </a:solidFill>
              <a:latin typeface="Consolas" panose="020B0609020204030204" charset="0"/>
              <a:ea typeface="+mn-ea"/>
              <a:cs typeface="+mn-cs"/>
            </a:endParaRPr>
          </a:p>
          <a:p>
            <a:pPr marL="0" indent="0" defTabSz="914400">
              <a:buNone/>
            </a:pPr>
            <a:r>
              <a:rPr lang="en-US" altLang="zh-CN" sz="1800" kern="1200" baseline="0" dirty="0">
                <a:latin typeface="Consolas" panose="020B0609020204030204" charset="0"/>
                <a:ea typeface="+mn-ea"/>
                <a:cs typeface="+mn-cs"/>
              </a:rPr>
              <a:t>&gt;&gt;&gt; x.max(axis=0)                          # </a:t>
            </a:r>
            <a:r>
              <a:rPr lang="zh-CN" altLang="en-US" sz="1800" kern="1200" baseline="0" dirty="0">
                <a:latin typeface="Consolas" panose="020B0609020204030204" charset="0"/>
                <a:ea typeface="+mn-ea"/>
                <a:cs typeface="+mn-cs"/>
              </a:rPr>
              <a:t>纵向最大值</a:t>
            </a:r>
            <a:endParaRPr lang="zh-CN" altLang="en-US" sz="1800" kern="1200" baseline="0" dirty="0">
              <a:latin typeface="Consolas" panose="020B0609020204030204" charset="0"/>
              <a:ea typeface="+mn-ea"/>
              <a:cs typeface="+mn-cs"/>
            </a:endParaRPr>
          </a:p>
          <a:p>
            <a:pPr marL="0" indent="0" defTabSz="914400">
              <a:buNone/>
            </a:pPr>
            <a:r>
              <a:rPr lang="en-US" altLang="zh-CN" sz="1800" kern="1200" baseline="0" dirty="0">
                <a:solidFill>
                  <a:srgbClr val="00B0F0"/>
                </a:solidFill>
                <a:latin typeface="Consolas" panose="020B0609020204030204" charset="0"/>
                <a:ea typeface="+mn-ea"/>
                <a:cs typeface="+mn-cs"/>
              </a:rPr>
              <a:t>matrix([[5, 6, 7, 8, 9]])</a:t>
            </a:r>
            <a:endParaRPr lang="en-US" altLang="zh-CN" sz="1800" kern="1200" baseline="0" dirty="0">
              <a:solidFill>
                <a:srgbClr val="00B0F0"/>
              </a:solidFill>
              <a:latin typeface="Consolas" panose="020B0609020204030204" charset="0"/>
              <a:ea typeface="+mn-ea"/>
              <a:cs typeface="+mn-cs"/>
            </a:endParaRPr>
          </a:p>
          <a:p>
            <a:pPr marL="0" indent="0" defTabSz="914400">
              <a:buNone/>
            </a:pPr>
            <a:r>
              <a:rPr lang="en-US" altLang="zh-CN" sz="1800" kern="1200" baseline="0" dirty="0">
                <a:latin typeface="Consolas" panose="020B0609020204030204" charset="0"/>
                <a:ea typeface="+mn-ea"/>
                <a:cs typeface="+mn-cs"/>
              </a:rPr>
              <a:t>&gt;&gt;&gt; x.max(axis=1)                          # </a:t>
            </a:r>
            <a:r>
              <a:rPr lang="zh-CN" altLang="en-US" sz="1800" kern="1200" baseline="0" dirty="0">
                <a:latin typeface="Consolas" panose="020B0609020204030204" charset="0"/>
                <a:ea typeface="+mn-ea"/>
                <a:cs typeface="+mn-cs"/>
              </a:rPr>
              <a:t>横向最大值</a:t>
            </a:r>
            <a:endParaRPr lang="zh-CN" altLang="en-US" sz="1800" kern="1200" baseline="0" dirty="0">
              <a:latin typeface="Consolas" panose="020B0609020204030204" charset="0"/>
              <a:ea typeface="+mn-ea"/>
              <a:cs typeface="+mn-cs"/>
            </a:endParaRPr>
          </a:p>
          <a:p>
            <a:pPr marL="0" indent="0" defTabSz="914400">
              <a:buNone/>
            </a:pPr>
            <a:r>
              <a:rPr lang="en-US" altLang="zh-CN" sz="1800" kern="1200" baseline="0" dirty="0">
                <a:solidFill>
                  <a:srgbClr val="00B0F0"/>
                </a:solidFill>
                <a:latin typeface="Consolas" panose="020B0609020204030204" charset="0"/>
                <a:ea typeface="+mn-ea"/>
                <a:cs typeface="+mn-cs"/>
              </a:rPr>
              <a:t>matrix([[4],</a:t>
            </a:r>
            <a:endParaRPr lang="en-US" altLang="zh-CN" sz="1800" kern="1200" baseline="0" dirty="0">
              <a:solidFill>
                <a:srgbClr val="00B0F0"/>
              </a:solidFill>
              <a:latin typeface="Consolas" panose="020B0609020204030204" charset="0"/>
              <a:ea typeface="+mn-ea"/>
              <a:cs typeface="+mn-cs"/>
            </a:endParaRPr>
          </a:p>
          <a:p>
            <a:pPr marL="0" indent="0" defTabSz="914400">
              <a:buNone/>
            </a:pPr>
            <a:r>
              <a:rPr lang="en-US" altLang="zh-CN" sz="1800" kern="1200" baseline="0" dirty="0">
                <a:solidFill>
                  <a:srgbClr val="00B0F0"/>
                </a:solidFill>
                <a:latin typeface="Consolas" panose="020B0609020204030204" charset="0"/>
                <a:ea typeface="+mn-ea"/>
                <a:cs typeface="+mn-cs"/>
              </a:rPr>
              <a:t>        [9]])</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433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66562" name="文本占位符 14338"/>
          <p:cNvSpPr>
            <a:spLocks noGrp="1"/>
          </p:cNvSpPr>
          <p:nvPr>
            <p:ph sz="half" idx="2"/>
          </p:nvPr>
        </p:nvSpPr>
        <p:spPr/>
        <p:txBody>
          <a:bodyPr anchor="t"/>
          <a:p>
            <a:pPr marL="0" indent="0" defTabSz="914400">
              <a:spcBef>
                <a:spcPct val="0"/>
              </a:spcBef>
              <a:buNone/>
            </a:pPr>
            <a:r>
              <a:rPr lang="zh-CN" altLang="en-US" sz="1800" kern="1200" baseline="0" dirty="0">
                <a:latin typeface="Consolas" panose="020B0609020204030204" charset="0"/>
                <a:ea typeface="+mn-ea"/>
                <a:cs typeface="+mn-cs"/>
              </a:rPr>
              <a:t>&gt;&gt;&gt; x = np.matrix(np.random.randint(0, 10, size=(3,3)))</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matrix([[3, 7, 4],</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[5, 1, 8],</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[2, 7, 0]])</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x.std()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标准差</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2.6851213274654606</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x.std(axis=1)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横向标准差</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matrix([[ 1.69967317],</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[ 2.86744176],</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[ 2.94392029]])</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x.std(axis=0)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纵向标准差</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matrix([[ 1.24721913,  2.82842712,  3.26598632]])</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x.var(axis=0)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纵向方差</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  1.55555556,   8.        ,  10.66666667]])</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endParaRPr lang="zh-CN" altLang="en-US"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Content Placeholder 2"/>
          <p:cNvSpPr>
            <a:spLocks noGrp="1"/>
          </p:cNvSpPr>
          <p:nvPr>
            <p:ph sz="half" idx="2"/>
          </p:nvPr>
        </p:nvSpPr>
        <p:spPr/>
        <p:txBody>
          <a:bodyPr anchor="t"/>
          <a:p>
            <a:pPr marL="0" indent="0" defTabSz="914400">
              <a:spcBef>
                <a:spcPct val="0"/>
              </a:spcBef>
              <a:buNone/>
            </a:pPr>
            <a:r>
              <a:rPr lang="zh-CN" altLang="en-US" sz="1800" kern="1200" baseline="0" dirty="0">
                <a:latin typeface="Consolas" panose="020B0609020204030204" charset="0"/>
                <a:ea typeface="+mn-ea"/>
                <a:cs typeface="+mn-cs"/>
              </a:rPr>
              <a:t>&gt;&gt;&gt; x.sort(axis=0)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纵向排序</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matrix([[2, 1, 0],</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[3, 7, 4],</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[5, 7, 8]])</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x.sort(axis=1)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横向排序</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latin typeface="Consolas" panose="020B0609020204030204" charset="0"/>
                <a:ea typeface="+mn-ea"/>
                <a:cs typeface="+mn-cs"/>
              </a:rPr>
              <a:t>&gt;&gt;&gt; x</a:t>
            </a:r>
            <a:endParaRPr lang="zh-CN" altLang="en-US" sz="1800" kern="1200" baseline="0" dirty="0">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matrix([[0, 1, 2],</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[3, 4, 7],</a:t>
            </a:r>
            <a:endParaRPr lang="zh-CN" altLang="en-US" sz="1800" kern="1200" baseline="0" dirty="0">
              <a:solidFill>
                <a:srgbClr val="00B0F0"/>
              </a:solidFill>
              <a:latin typeface="Consolas" panose="020B0609020204030204" charset="0"/>
              <a:ea typeface="+mn-ea"/>
              <a:cs typeface="+mn-cs"/>
            </a:endParaRPr>
          </a:p>
          <a:p>
            <a:pPr marL="0" indent="0" defTabSz="914400">
              <a:spcBef>
                <a:spcPct val="0"/>
              </a:spcBef>
              <a:buNone/>
            </a:pPr>
            <a:r>
              <a:rPr lang="zh-CN" altLang="en-US" sz="1800" kern="1200" baseline="0" dirty="0">
                <a:solidFill>
                  <a:srgbClr val="00B0F0"/>
                </a:solidFill>
                <a:latin typeface="Consolas" panose="020B0609020204030204" charset="0"/>
                <a:ea typeface="+mn-ea"/>
                <a:cs typeface="+mn-cs"/>
              </a:rPr>
              <a:t>        [5, 7, 8]])</a:t>
            </a:r>
            <a:endParaRPr lang="zh-CN" altLang="en-US" sz="1800" kern="1200" baseline="0" dirty="0">
              <a:solidFill>
                <a:srgbClr val="00B0F0"/>
              </a:solidFill>
              <a:latin typeface="Consolas" panose="020B0609020204030204" charset="0"/>
              <a:ea typeface="+mn-ea"/>
              <a:cs typeface="+mn-cs"/>
            </a:endParaRPr>
          </a:p>
          <a:p>
            <a:pPr marL="0" indent="0" defTabSz="914400">
              <a:buNone/>
            </a:pPr>
            <a:endParaRPr lang="en-US" altLang="en-US" sz="18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sp>
        <p:nvSpPr>
          <p:cNvPr id="67586" name="标题 1433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Consolas" panose="020B0609020204030204" charset="0"/>
                <a:ea typeface="+mn-ea"/>
                <a:cs typeface="+mn-cs"/>
              </a:rPr>
              <a:t>一维信号的傅里叶变换</a:t>
            </a:r>
            <a:endParaRPr kumimoji="0" lang="zh-CN" altLang="en-US" sz="24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matplotlib.pyplot as plt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x = np.linspace(0, 2*np.pi, 50)  # 包含50个点的余弦波信号</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wave = np.cos(x)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transformed = np.fft.fft(wave)   # 傅里叶变换</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plt.plot(transformed)            # 使用</a:t>
            </a:r>
            <a:r>
              <a:rPr kumimoji="0" lang="en-US" altLang="zh-CN" sz="1800" b="0" i="0" u="none" strike="noStrike" kern="1200" cap="none" spc="0" normalizeH="0" baseline="0" noProof="1">
                <a:solidFill>
                  <a:schemeClr val="tx1"/>
                </a:solidFill>
                <a:latin typeface="Consolas" panose="020B0609020204030204" charset="0"/>
                <a:ea typeface="+mn-ea"/>
                <a:cs typeface="+mn-cs"/>
              </a:rPr>
              <a:t>m</a:t>
            </a:r>
            <a:r>
              <a:rPr kumimoji="0" lang="zh-CN" altLang="en-US" sz="1800" b="0" i="0" u="none" strike="noStrike" kern="1200" cap="none" spc="0" normalizeH="0" baseline="0" noProof="1">
                <a:solidFill>
                  <a:schemeClr val="tx1"/>
                </a:solidFill>
                <a:latin typeface="Consolas" panose="020B0609020204030204" charset="0"/>
                <a:ea typeface="+mn-ea"/>
                <a:cs typeface="+mn-cs"/>
              </a:rPr>
              <a:t>atplotlib绘制变换后的信号</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6861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3" name="内容占位符 3"/>
          <p:cNvPicPr>
            <a:picLocks noGrp="1" noChangeAspect="1"/>
          </p:cNvPicPr>
          <p:nvPr>
            <p:ph sz="half" idx="2"/>
          </p:nvPr>
        </p:nvPicPr>
        <p:blipFill>
          <a:blip r:embed="rId1"/>
          <a:stretch>
            <a:fillRect/>
          </a:stretch>
        </p:blipFill>
        <p:spPr>
          <a:xfrm>
            <a:off x="3564890" y="1442720"/>
            <a:ext cx="5133975" cy="3952875"/>
          </a:xfrm>
        </p:spPr>
      </p:pic>
      <p:sp>
        <p:nvSpPr>
          <p:cNvPr id="2" name="文本占位符 1"/>
          <p:cNvSpPr>
            <a:spLocks noGrp="1"/>
          </p:cNvSpPr>
          <p:nvPr>
            <p:ph type="body" idx="1"/>
          </p:nvPr>
        </p:nvSpPr>
        <p:spPr/>
        <p:txBody>
          <a:bodyPr/>
          <a:p>
            <a:endParaRPr lang="zh-CN" altLang="en-US"/>
          </a:p>
        </p:txBody>
      </p:sp>
      <p:sp>
        <p:nvSpPr>
          <p:cNvPr id="6963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69635" name="内容占位符 2"/>
          <p:cNvSpPr>
            <a:spLocks noGrp="1"/>
          </p:cNvSpPr>
          <p:nvPr/>
        </p:nvSpPr>
        <p:spPr>
          <a:xfrm>
            <a:off x="1981200" y="1600200"/>
            <a:ext cx="8229600" cy="4525963"/>
          </a:xfrm>
          <a:prstGeom prst="rect">
            <a:avLst/>
          </a:prstGeom>
          <a:noFill/>
          <a:ln w="9525">
            <a:noFill/>
          </a:ln>
        </p:spPr>
        <p:txBody>
          <a:bodyPr anchor="t"/>
          <a:p>
            <a:pPr marL="342900" indent="-342900">
              <a:spcBef>
                <a:spcPct val="20000"/>
              </a:spcBef>
              <a:buFont typeface="Wingdings" panose="05000000000000000000" charset="0"/>
              <a:buChar char="§"/>
            </a:pPr>
            <a:r>
              <a:rPr lang="zh-CN" altLang="en-US" sz="2400">
                <a:latin typeface="Arial" panose="020B0604020202020204" pitchFamily="34" charset="0"/>
                <a:ea typeface="宋体" panose="02010600030101010101" pitchFamily="2" charset="-122"/>
              </a:rPr>
              <a:t>傅里叶变换后的结果图像</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傅里叶反变换</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plt.plot(np.fft.ifft(transformed))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endParaRPr kumimoji="0" lang="zh-CN" altLang="en-US" sz="3200" b="0" i="0" u="none" strike="noStrike" kern="1200" cap="none" spc="0" normalizeH="0" baseline="0" noProof="1">
              <a:solidFill>
                <a:schemeClr val="tx1"/>
              </a:solidFill>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70658" name="图片 3"/>
          <p:cNvPicPr>
            <a:picLocks noChangeAspect="1"/>
          </p:cNvPicPr>
          <p:nvPr/>
        </p:nvPicPr>
        <p:blipFill>
          <a:blip r:embed="rId1"/>
          <a:stretch>
            <a:fillRect/>
          </a:stretch>
        </p:blipFill>
        <p:spPr>
          <a:xfrm>
            <a:off x="3521075" y="2508250"/>
            <a:ext cx="4940300" cy="3617913"/>
          </a:xfrm>
          <a:prstGeom prst="rect">
            <a:avLst/>
          </a:prstGeom>
          <a:noFill/>
          <a:ln w="9525">
            <a:noFill/>
          </a:ln>
        </p:spPr>
      </p:pic>
      <p:sp>
        <p:nvSpPr>
          <p:cNvPr id="7065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移频</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shifted = np.fft.fftshift(transformed) # 移频</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plt.plot(shifted)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168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pic>
        <p:nvPicPr>
          <p:cNvPr id="71683" name="图片 3"/>
          <p:cNvPicPr>
            <a:picLocks noChangeAspect="1"/>
          </p:cNvPicPr>
          <p:nvPr/>
        </p:nvPicPr>
        <p:blipFill>
          <a:blip r:embed="rId1"/>
          <a:stretch>
            <a:fillRect/>
          </a:stretch>
        </p:blipFill>
        <p:spPr>
          <a:xfrm>
            <a:off x="4305300" y="2370138"/>
            <a:ext cx="4946650" cy="3757612"/>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对移频后的信号进行傅里叶反变换</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plt.plot(np.fft.ifft(shifted))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270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pic>
        <p:nvPicPr>
          <p:cNvPr id="72707" name="图片 3"/>
          <p:cNvPicPr>
            <a:picLocks noChangeAspect="1"/>
          </p:cNvPicPr>
          <p:nvPr/>
        </p:nvPicPr>
        <p:blipFill>
          <a:blip r:embed="rId1"/>
          <a:stretch>
            <a:fillRect/>
          </a:stretch>
        </p:blipFill>
        <p:spPr>
          <a:xfrm>
            <a:off x="3100070" y="1782128"/>
            <a:ext cx="5341938" cy="38862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二维信号的傅里叶变换</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matplotlib.pyplot as plt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x = np.random.rand(10,10)          # 二维随机信号</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wave = np.cos(x)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plt.plot(wave)</a:t>
            </a:r>
            <a:r>
              <a:rPr kumimoji="0" lang="zh-CN" altLang="en-US" sz="1800" b="0" i="0" u="none" strike="noStrike" kern="1200" cap="none" spc="0" normalizeH="0" baseline="0" noProof="1">
                <a:solidFill>
                  <a:schemeClr val="tx1"/>
                </a:solidFill>
                <a:latin typeface="Consolas" panose="020B0609020204030204" charset="0"/>
                <a:ea typeface="+mn-ea"/>
                <a:cs typeface="+mn-cs"/>
                <a:sym typeface="+mn-ea"/>
              </a:rPr>
              <a:t>                     # 绘制图形</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transformed = np.fft.fft2(wave)    # 傅里叶变换</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plt.plot(transformed)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plt.plot(np.fft.ifft2(transformed))</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plt.show()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373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内容占位符 2"/>
          <p:cNvSpPr>
            <a:spLocks noGrp="1"/>
          </p:cNvSpPr>
          <p:nvPr>
            <p:ph sz="half" idx="2"/>
          </p:nvPr>
        </p:nvSpPr>
        <p:spPr/>
        <p:txBody>
          <a:bodyPr anchor="t"/>
          <a:p>
            <a:pPr defTabSz="914400"/>
            <a:r>
              <a:rPr lang="zh-CN" altLang="en-US" sz="2400" kern="1200" baseline="0">
                <a:latin typeface="+mn-lt"/>
                <a:ea typeface="+mn-ea"/>
                <a:cs typeface="+mn-cs"/>
              </a:rPr>
              <a:t>原信号图像</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74754" name="图片 3"/>
          <p:cNvPicPr>
            <a:picLocks noChangeAspect="1"/>
          </p:cNvPicPr>
          <p:nvPr/>
        </p:nvPicPr>
        <p:blipFill>
          <a:blip r:embed="rId1"/>
          <a:stretch>
            <a:fillRect/>
          </a:stretch>
        </p:blipFill>
        <p:spPr>
          <a:xfrm>
            <a:off x="2334260" y="1639253"/>
            <a:ext cx="5838825" cy="4306887"/>
          </a:xfrm>
          <a:prstGeom prst="rect">
            <a:avLst/>
          </a:prstGeom>
          <a:noFill/>
          <a:ln w="9525">
            <a:noFill/>
          </a:ln>
        </p:spPr>
      </p:pic>
      <p:sp>
        <p:nvSpPr>
          <p:cNvPr id="7475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宋体" panose="02010600030101010101" pitchFamily="2" charset="-122"/>
              </a:rPr>
              <a:t>相关标准库和扩展库</a:t>
            </a:r>
            <a:endParaRPr>
              <a:latin typeface="+mj-lt"/>
              <a:ea typeface="+mj-ea"/>
              <a:cs typeface="+mj-cs"/>
              <a:sym typeface="宋体" panose="02010600030101010101" pitchFamily="2" charset="-122"/>
            </a:endParaRPr>
          </a:p>
        </p:txBody>
      </p:sp>
      <p:sp>
        <p:nvSpPr>
          <p:cNvPr id="2" name="文本占位符 1"/>
          <p:cNvSpPr>
            <a:spLocks noGrp="1"/>
          </p:cNvSpPr>
          <p:nvPr>
            <p:ph type="body" idx="1"/>
          </p:nvPr>
        </p:nvSpPr>
        <p:spPr/>
        <p:txBody>
          <a:bodyPr/>
          <a:p>
            <a:endParaRPr lang="zh-CN" altLang="en-US"/>
          </a:p>
        </p:txBody>
      </p:sp>
      <p:sp>
        <p:nvSpPr>
          <p:cNvPr id="3" name="内容占位符 2"/>
          <p:cNvSpPr>
            <a:spLocks noGrp="1"/>
          </p:cNvSpPr>
          <p:nvPr>
            <p:ph sz="half" idx="2"/>
          </p:nvPr>
        </p:nvSpPr>
        <p:spPr/>
        <p:txBody>
          <a:bodyPr/>
          <a:p>
            <a:pPr marL="342900" marR="0" indent="-342900" algn="l" defTabSz="914400" rtl="0" eaLnBrk="1" fontAlgn="base" latinLnBrk="0" hangingPunct="1">
              <a:lnSpc>
                <a:spcPct val="150000"/>
              </a:lnSpc>
              <a:spcBef>
                <a:spcPts val="1200"/>
              </a:spcBef>
              <a:spcAft>
                <a:spcPts val="1200"/>
              </a:spcAft>
              <a:buClrTx/>
              <a:buSzTx/>
              <a:buFont typeface="Wingdings" panose="05000000000000000000" charset="0"/>
              <a:buChar char="n"/>
            </a:pPr>
            <a:r>
              <a:rPr kumimoji="0" lang="zh-CN" altLang="en-US" sz="2400" b="0" i="0" u="none" strike="noStrike" kern="1200" cap="none" spc="0" normalizeH="0" baseline="0" noProof="1" dirty="0">
                <a:solidFill>
                  <a:schemeClr val="tx1"/>
                </a:solidFill>
                <a:latin typeface="+mn-lt"/>
                <a:ea typeface="+mn-ea"/>
                <a:cs typeface="+mn-cs"/>
                <a:sym typeface="+mn-ea"/>
              </a:rPr>
              <a:t>大量科学扩展库安装包下载：</a:t>
            </a:r>
            <a:endParaRPr kumimoji="0" lang="zh-CN" altLang="en-US" sz="2400" b="0" i="0" u="none" strike="noStrike" kern="1200" cap="none" spc="0" normalizeH="0" baseline="0" noProof="1" dirty="0">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1200"/>
              </a:spcBef>
              <a:spcAft>
                <a:spcPts val="120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sym typeface="+mn-ea"/>
              </a:rPr>
              <a:t>http://www.lfd.uci.edu/~gohlke/pythonlibs/</a:t>
            </a:r>
            <a:endParaRPr kumimoji="0" lang="en-US" altLang="x-none" sz="2000" b="0" i="0" u="none" strike="noStrike" kern="1200" cap="none" spc="0" normalizeH="0" baseline="0" noProof="1" dirty="0">
              <a:solidFill>
                <a:schemeClr val="tx1"/>
              </a:solidFill>
              <a:latin typeface="+mn-lt"/>
              <a:ea typeface="+mn-ea"/>
              <a:cs typeface="+mn-cs"/>
              <a:sym typeface="+mn-ea"/>
            </a:endParaRPr>
          </a:p>
          <a:p>
            <a:pPr marL="342900" marR="0" indent="-342900" algn="l" defTabSz="914400" rtl="0" eaLnBrk="1" fontAlgn="base" latinLnBrk="0" hangingPunct="1">
              <a:lnSpc>
                <a:spcPct val="150000"/>
              </a:lnSpc>
              <a:spcBef>
                <a:spcPts val="1200"/>
              </a:spcBef>
              <a:spcAft>
                <a:spcPts val="1200"/>
              </a:spcAft>
              <a:buClrTx/>
              <a:buSzTx/>
              <a:buFont typeface="Wingdings" panose="05000000000000000000" charset="0"/>
              <a:buChar char="n"/>
            </a:pPr>
            <a:r>
              <a:rPr kumimoji="0" lang="en-US" altLang="x-none" sz="2400" b="0" i="0" u="none" strike="noStrike" kern="1200" cap="none" spc="0" normalizeH="0" baseline="0" noProof="1" dirty="0">
                <a:solidFill>
                  <a:schemeClr val="tx1"/>
                </a:solidFill>
                <a:latin typeface="+mn-lt"/>
                <a:ea typeface="+mn-ea"/>
                <a:cs typeface="+mn-cs"/>
                <a:sym typeface="+mn-ea"/>
              </a:rPr>
              <a:t>enthought</a:t>
            </a:r>
            <a:r>
              <a:rPr kumimoji="0" lang="zh-CN" altLang="en-US" sz="2400" b="0" i="0" u="none" strike="noStrike" kern="1200" cap="none" spc="0" normalizeH="0" baseline="0" noProof="1" dirty="0">
                <a:solidFill>
                  <a:schemeClr val="tx1"/>
                </a:solidFill>
                <a:latin typeface="+mn-lt"/>
                <a:ea typeface="+mn-ea"/>
                <a:cs typeface="+mn-cs"/>
                <a:sym typeface="+mn-ea"/>
              </a:rPr>
              <a:t>科学计算解决方案：</a:t>
            </a:r>
            <a:endParaRPr kumimoji="0" lang="zh-CN" altLang="en-US" sz="2400" b="0" i="0" u="none" strike="noStrike" kern="1200" cap="none" spc="0" normalizeH="0" baseline="0" noProof="1" dirty="0">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1200"/>
              </a:spcBef>
              <a:spcAft>
                <a:spcPts val="1200"/>
              </a:spcAft>
              <a:buClrTx/>
              <a:buSzTx/>
              <a:buFont typeface="Wingdings" panose="05000000000000000000" charset="0"/>
              <a:buNone/>
            </a:pPr>
            <a:r>
              <a:rPr kumimoji="0" lang="en-US" altLang="x-none" sz="2000" b="0" i="0" u="none" strike="noStrike" kern="1200" cap="none" spc="0" normalizeH="0" baseline="0" noProof="1" dirty="0">
                <a:solidFill>
                  <a:schemeClr val="tx1"/>
                </a:solidFill>
                <a:latin typeface="+mn-lt"/>
                <a:ea typeface="+mn-ea"/>
                <a:cs typeface="+mn-cs"/>
                <a:sym typeface="+mn-ea"/>
              </a:rPr>
              <a:t>https://www.enthought.com/</a:t>
            </a:r>
            <a:endParaRPr kumimoji="0" lang="en-US" altLang="x-none" sz="2000" b="0" i="0" u="none" strike="noStrike" kern="1200" cap="none" spc="0" normalizeH="0" baseline="0" noProof="1" dirty="0">
              <a:solidFill>
                <a:schemeClr val="tx1"/>
              </a:solidFill>
              <a:latin typeface="+mn-lt"/>
              <a:ea typeface="+mn-ea"/>
              <a:cs typeface="+mn-cs"/>
              <a:sym typeface="+mn-ea"/>
            </a:endParaRPr>
          </a:p>
          <a:p>
            <a:pPr marL="342900" marR="0" indent="-342900" algn="l" defTabSz="914400" rtl="0" eaLnBrk="1" fontAlgn="base" latinLnBrk="0" hangingPunct="1">
              <a:lnSpc>
                <a:spcPct val="150000"/>
              </a:lnSpc>
              <a:spcBef>
                <a:spcPts val="1200"/>
              </a:spcBef>
              <a:spcAft>
                <a:spcPts val="1200"/>
              </a:spcAft>
              <a:buClrTx/>
              <a:buSzTx/>
              <a:buFont typeface="Wingdings" panose="05000000000000000000" charset="0"/>
              <a:buChar char="n"/>
            </a:pPr>
            <a:r>
              <a:rPr kumimoji="0" lang="zh-CN" altLang="en-US" sz="2400" b="0" i="0" u="none" strike="noStrike" kern="1200" cap="none" spc="0" normalizeH="0" baseline="0" noProof="1" dirty="0">
                <a:solidFill>
                  <a:schemeClr val="tx1"/>
                </a:solidFill>
                <a:latin typeface="+mn-lt"/>
                <a:ea typeface="+mn-ea"/>
                <a:cs typeface="+mn-cs"/>
                <a:sym typeface="+mn-ea"/>
              </a:rPr>
              <a:t>anaconda</a:t>
            </a:r>
            <a:r>
              <a:rPr kumimoji="0" lang="en-US" altLang="zh-CN" sz="2400" b="0" i="0" u="none" strike="noStrike" kern="1200" cap="none" spc="0" normalizeH="0" baseline="0" noProof="1" dirty="0">
                <a:solidFill>
                  <a:schemeClr val="tx1"/>
                </a:solidFill>
                <a:latin typeface="+mn-lt"/>
                <a:ea typeface="+mn-ea"/>
                <a:cs typeface="+mn-cs"/>
                <a:sym typeface="+mn-ea"/>
              </a:rPr>
              <a:t>3</a:t>
            </a:r>
            <a:r>
              <a:rPr kumimoji="0" lang="zh-CN" altLang="en-US" sz="2400" b="0" i="0" u="none" strike="noStrike" kern="1200" cap="none" spc="0" normalizeH="0" baseline="0" noProof="1" dirty="0">
                <a:solidFill>
                  <a:schemeClr val="tx1"/>
                </a:solidFill>
                <a:latin typeface="+mn-lt"/>
                <a:ea typeface="+mn-ea"/>
                <a:cs typeface="+mn-cs"/>
                <a:sym typeface="+mn-ea"/>
              </a:rPr>
              <a:t>下载</a:t>
            </a:r>
            <a:endParaRPr kumimoji="0" lang="zh-CN" altLang="en-US" sz="2000" b="0" i="0" u="none" strike="noStrike" kern="1200" cap="none" spc="0" normalizeH="0" baseline="0" noProof="1" dirty="0">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1200"/>
              </a:spcBef>
              <a:spcAft>
                <a:spcPts val="1200"/>
              </a:spcAft>
              <a:buClrTx/>
              <a:buSzTx/>
              <a:buFont typeface="Wingdings" panose="05000000000000000000" charset="0"/>
              <a:buNone/>
            </a:pPr>
            <a:r>
              <a:rPr kumimoji="0" lang="zh-CN" altLang="en-US" sz="2000" b="0" i="0" u="none" strike="noStrike" kern="1200" cap="none" spc="0" normalizeH="0" baseline="0" noProof="1">
                <a:solidFill>
                  <a:schemeClr val="tx1"/>
                </a:solidFill>
                <a:latin typeface="+mn-lt"/>
                <a:ea typeface="+mn-ea"/>
                <a:cs typeface="+mn-cs"/>
              </a:rPr>
              <a:t>https://www.continuum.io/downloads/</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内容占位符 2"/>
          <p:cNvSpPr>
            <a:spLocks noGrp="1"/>
          </p:cNvSpPr>
          <p:nvPr>
            <p:ph sz="half" idx="2"/>
          </p:nvPr>
        </p:nvSpPr>
        <p:spPr/>
        <p:txBody>
          <a:bodyPr anchor="t"/>
          <a:p>
            <a:pPr defTabSz="914400"/>
            <a:r>
              <a:rPr lang="zh-CN" altLang="en-US" sz="2400" kern="1200" baseline="0">
                <a:latin typeface="+mn-lt"/>
                <a:ea typeface="+mn-ea"/>
                <a:cs typeface="+mn-cs"/>
              </a:rPr>
              <a:t>傅里叶变换后的图像</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75778" name="图片 3"/>
          <p:cNvPicPr>
            <a:picLocks noChangeAspect="1"/>
          </p:cNvPicPr>
          <p:nvPr/>
        </p:nvPicPr>
        <p:blipFill>
          <a:blip r:embed="rId1"/>
          <a:stretch>
            <a:fillRect/>
          </a:stretch>
        </p:blipFill>
        <p:spPr>
          <a:xfrm>
            <a:off x="2494915" y="1548448"/>
            <a:ext cx="5807075" cy="4397375"/>
          </a:xfrm>
          <a:prstGeom prst="rect">
            <a:avLst/>
          </a:prstGeom>
          <a:noFill/>
          <a:ln w="9525">
            <a:noFill/>
          </a:ln>
        </p:spPr>
      </p:pic>
      <p:sp>
        <p:nvSpPr>
          <p:cNvPr id="7577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内容占位符 2"/>
          <p:cNvSpPr>
            <a:spLocks noGrp="1"/>
          </p:cNvSpPr>
          <p:nvPr>
            <p:ph sz="half" idx="2"/>
          </p:nvPr>
        </p:nvSpPr>
        <p:spPr/>
        <p:txBody>
          <a:bodyPr anchor="t"/>
          <a:p>
            <a:pPr defTabSz="914400"/>
            <a:r>
              <a:rPr lang="zh-CN" altLang="en-US" sz="2400" kern="1200" baseline="0">
                <a:latin typeface="+mn-lt"/>
                <a:ea typeface="+mn-ea"/>
                <a:cs typeface="+mn-cs"/>
              </a:rPr>
              <a:t>二维傅里叶反变换后的信号图像</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680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pic>
        <p:nvPicPr>
          <p:cNvPr id="76803" name="图片 1"/>
          <p:cNvPicPr>
            <a:picLocks noChangeAspect="1"/>
          </p:cNvPicPr>
          <p:nvPr/>
        </p:nvPicPr>
        <p:blipFill>
          <a:blip r:embed="rId1"/>
          <a:stretch>
            <a:fillRect/>
          </a:stretch>
        </p:blipFill>
        <p:spPr>
          <a:xfrm>
            <a:off x="2484120" y="1553528"/>
            <a:ext cx="5689600" cy="4259262"/>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使用</a:t>
            </a:r>
            <a:r>
              <a:rPr kumimoji="0" lang="en-US" altLang="zh-CN" sz="2400" b="0" i="0" u="none" strike="noStrike" kern="1200" cap="none" spc="0" normalizeH="0" baseline="0" noProof="1">
                <a:solidFill>
                  <a:schemeClr val="tx1"/>
                </a:solidFill>
                <a:latin typeface="+mn-lt"/>
                <a:ea typeface="+mn-ea"/>
                <a:cs typeface="+mn-cs"/>
              </a:rPr>
              <a:t>numpy</a:t>
            </a:r>
            <a:r>
              <a:rPr kumimoji="0" lang="zh-CN" altLang="en-US" sz="2400" b="0" i="0" u="none" strike="noStrike" kern="1200" cap="none" spc="0" normalizeH="0" baseline="0" noProof="1">
                <a:solidFill>
                  <a:schemeClr val="tx1"/>
                </a:solidFill>
                <a:latin typeface="+mn-lt"/>
                <a:ea typeface="+mn-ea"/>
                <a:cs typeface="+mn-cs"/>
              </a:rPr>
              <a:t>滤出图像中的低频信号</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PIL import Image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numpy.fft import fft, ifft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782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def filterImage(srcImage):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 打开图像文件并获取数据</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srcIm = Image.open(srcImage)</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srcArray = np.fromstring(srcIm.tobytes(), dtype=np.int8)</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 傅里叶变换并滤除低频信号</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result = fft(srcArray)</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result = np.where(np.absolute(result)&lt;9e3, 0, result)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 傅里叶反变换，保留实部</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result = ifft(result)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result = np.int8(np.real(result))</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 转换为图像</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im = Image.frombytes(srcIm.mode, srcIm.size, result)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im.show()</a:t>
            </a:r>
            <a:endParaRPr lang="zh-CN" altLang="en-US" sz="1600" kern="1200" baseline="0">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filterImage('sample.jpg')</a:t>
            </a: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7885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内容占位符 2"/>
          <p:cNvSpPr>
            <a:spLocks noGrp="1"/>
          </p:cNvSpPr>
          <p:nvPr>
            <p:ph sz="half" idx="2"/>
          </p:nvPr>
        </p:nvSpPr>
        <p:spPr/>
        <p:txBody>
          <a:bodyPr anchor="t"/>
          <a:p>
            <a:pPr defTabSz="914400"/>
            <a:r>
              <a:rPr lang="zh-CN" altLang="en-US" sz="2400" kern="1200" baseline="0">
                <a:latin typeface="+mn-lt"/>
                <a:ea typeface="+mn-ea"/>
                <a:cs typeface="+mn-cs"/>
              </a:rPr>
              <a:t>原始图像</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79874" name="图片 3" descr="sample"/>
          <p:cNvPicPr>
            <a:picLocks noChangeAspect="1"/>
          </p:cNvPicPr>
          <p:nvPr/>
        </p:nvPicPr>
        <p:blipFill>
          <a:blip r:embed="rId1"/>
          <a:stretch>
            <a:fillRect/>
          </a:stretch>
        </p:blipFill>
        <p:spPr>
          <a:xfrm>
            <a:off x="3058795" y="892810"/>
            <a:ext cx="5267325" cy="5267325"/>
          </a:xfrm>
          <a:prstGeom prst="rect">
            <a:avLst/>
          </a:prstGeom>
          <a:noFill/>
          <a:ln w="9525">
            <a:noFill/>
          </a:ln>
        </p:spPr>
      </p:pic>
      <p:sp>
        <p:nvSpPr>
          <p:cNvPr id="79875"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内容占位符 2"/>
          <p:cNvSpPr>
            <a:spLocks noGrp="1"/>
          </p:cNvSpPr>
          <p:nvPr>
            <p:ph sz="half" idx="2"/>
          </p:nvPr>
        </p:nvSpPr>
        <p:spPr/>
        <p:txBody>
          <a:bodyPr anchor="t"/>
          <a:p>
            <a:pPr defTabSz="914400"/>
            <a:r>
              <a:rPr lang="zh-CN" altLang="en-US" sz="2400" kern="1200" baseline="0">
                <a:latin typeface="+mn-lt"/>
                <a:ea typeface="+mn-ea"/>
                <a:cs typeface="+mn-cs"/>
              </a:rPr>
              <a:t>结果图像</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80898" name="图片 3" descr="tmpitsqles0"/>
          <p:cNvPicPr>
            <a:picLocks noChangeAspect="1"/>
          </p:cNvPicPr>
          <p:nvPr/>
        </p:nvPicPr>
        <p:blipFill>
          <a:blip r:embed="rId1"/>
          <a:stretch>
            <a:fillRect/>
          </a:stretch>
        </p:blipFill>
        <p:spPr>
          <a:xfrm>
            <a:off x="3185795" y="1017270"/>
            <a:ext cx="5292725" cy="5292725"/>
          </a:xfrm>
          <a:prstGeom prst="rect">
            <a:avLst/>
          </a:prstGeom>
          <a:noFill/>
          <a:ln w="9525">
            <a:noFill/>
          </a:ln>
        </p:spPr>
      </p:pic>
      <p:sp>
        <p:nvSpPr>
          <p:cNvPr id="8089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读写文件</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x = np.random.rand(4, 10)</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np.save('data</a:t>
            </a:r>
            <a:r>
              <a:rPr kumimoji="0" lang="en-US" altLang="zh-CN" sz="1600" b="0" i="0" u="none" strike="noStrike" kern="1200" cap="none" spc="0" normalizeH="0" baseline="0" noProof="1">
                <a:solidFill>
                  <a:schemeClr val="tx1"/>
                </a:solidFill>
                <a:latin typeface="Consolas" panose="020B0609020204030204" charset="0"/>
                <a:ea typeface="+mn-ea"/>
                <a:cs typeface="+mn-cs"/>
              </a:rPr>
              <a:t>.npy</a:t>
            </a:r>
            <a:r>
              <a:rPr kumimoji="0" lang="zh-CN" altLang="en-US" sz="1600" b="0" i="0" u="none" strike="noStrike" kern="1200" cap="none" spc="0" normalizeH="0" baseline="0" noProof="1">
                <a:solidFill>
                  <a:schemeClr val="tx1"/>
                </a:solidFill>
                <a:latin typeface="Consolas" panose="020B0609020204030204" charset="0"/>
                <a:ea typeface="+mn-ea"/>
                <a:cs typeface="+mn-cs"/>
              </a:rPr>
              <a:t>', x)</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y = np.load('data.npy')</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chemeClr val="tx1"/>
                </a:solidFill>
                <a:latin typeface="Consolas" panose="020B0609020204030204" charset="0"/>
                <a:ea typeface="+mn-ea"/>
                <a:cs typeface="+mn-cs"/>
              </a:rPr>
              <a:t>&gt;&gt;&gt; y</a:t>
            </a:r>
            <a:endParaRPr kumimoji="0" lang="zh-CN" altLang="en-US" sz="16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array([[ 0.07925715,  0.22961054,  0.88920655,  0.00662773,  0.04686686,</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0.00751701,  0.20792476,  0.18253408,  0.57074963,  0.89410328],</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[ 0.04090589,  0.09324791,  0.15263598,  0.98564644,  0.74931515,</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0.79126167,  0.19940871,  0.74923295,  0.43874089,  0.51553475],</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[ 0.5749905 ,  0.68089027,  0.19490823,  0.2631205 ,  0.53732501,</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0.58207636,  0.89361896,  0.43969519,  0.11009907,  0.96794452],</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[ 0.29274478,  0.67495611,  0.13427721,  0.57206913,  0.78126455,</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600" b="0" i="0" u="none" strike="noStrike" kern="1200" cap="none" spc="0" normalizeH="0" baseline="0" noProof="1">
                <a:solidFill>
                  <a:srgbClr val="00B0F0"/>
                </a:solidFill>
                <a:latin typeface="Consolas" panose="020B0609020204030204" charset="0"/>
                <a:ea typeface="+mn-ea"/>
                <a:cs typeface="+mn-cs"/>
              </a:rPr>
              <a:t>         0.34121099,  0.74407954,  0.34712801,  0.55393827,  0.78458682]])</a:t>
            </a:r>
            <a:endParaRPr kumimoji="0" lang="zh-CN" altLang="en-US" sz="16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192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a_mat = np.matrix([3, 5, 7])</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a_mat.tostring()</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b'\x03\x00\x00\x00\x05\x00\x00\x00\x07\x00\x00\x00'</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a_mat.dumps()</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b'\x80\x02cnumpy.core.multiarray\n_reconstruct\nq\x00cnumpy.matrixlib.defmatrix\nmatrix\nq\x01K\x00\x85q\x02c_codecs\nencode\nq\x03X\x01\x00\x00\x00bq\x04X\x06\x00\x00\x00latin1q\x05\x86q\x06Rq\x07\x87q\x08Rq\t(K\x01K\x01K\x03\x86q\ncnumpy\ndtype\nq\x0bX\x02\x00\x00\x00i4q\x0cK\x00K\x01\x87q\rRq\x0e(K\x03X\x01\x00\x00\x00&lt;q\x0fNNNJ\xff\xff\xff\xffJ\xff\xff\xff\xffK\x00tq\x10b\x89h\x03X\x0c\x00\x00\x00\x03\x00\x00\x00\x05\x00\x00\x00\x07\x00\x00\x00q\x11h\x05\x86q\x12Rq\x13tq\x14b.'</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np.loads(_)</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matrix([[3, 5, 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a_mat.dump('x.dat')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np.load('x.dat')</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matrix([[3, 5, 7]])</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294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常用常量</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np.Inf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正无穷大</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inf</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np.NAN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非数字</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nan</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np.Infinity</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inf</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np.MAXDIMS</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32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np.NINF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负无穷大</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-inf</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np.NaN</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nan</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np.NZERO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负</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endParaRPr kumimoji="0" lang="en-US" altLang="zh-CN"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-0.0</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397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加法运算</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np.add.accumulate([1,2,3])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累加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array([1, 3, 6], dtype=int32)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np.add.accumulate([1,2,3,4,5])</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array([ 1,  3,  6, 10, 15], dtype=int32)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np.add.reduce([1,2,3,4,5])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连加</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15</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np.array([1,2,3,4])</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np.add.at(x, [0,2], 3)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下标</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和</a:t>
            </a:r>
            <a:r>
              <a:rPr kumimoji="0" lang="en-US" altLang="zh-CN" sz="1800" b="0" i="0" u="none" strike="noStrike" kern="1200" cap="none" spc="0" normalizeH="0" baseline="0" noProof="1">
                <a:solidFill>
                  <a:schemeClr val="tx1"/>
                </a:solidFill>
                <a:latin typeface="Consolas" panose="020B0609020204030204" charset="0"/>
                <a:ea typeface="+mn-ea"/>
                <a:cs typeface="+mn-cs"/>
              </a:rPr>
              <a:t>2</a:t>
            </a:r>
            <a:r>
              <a:rPr kumimoji="0" lang="zh-CN" altLang="en-US" sz="1800" b="0" i="0" u="none" strike="noStrike" kern="1200" cap="none" spc="0" normalizeH="0" baseline="0" noProof="1">
                <a:solidFill>
                  <a:schemeClr val="tx1"/>
                </a:solidFill>
                <a:latin typeface="Consolas" panose="020B0609020204030204" charset="0"/>
                <a:ea typeface="+mn-ea"/>
                <a:cs typeface="+mn-cs"/>
              </a:rPr>
              <a:t>的元素分别加</a:t>
            </a:r>
            <a:r>
              <a:rPr kumimoji="0" lang="en-US" altLang="zh-CN" sz="1800" b="0" i="0" u="none" strike="noStrike" kern="1200" cap="none" spc="0" normalizeH="0" baseline="0" noProof="1">
                <a:solidFill>
                  <a:schemeClr val="tx1"/>
                </a:solidFill>
                <a:latin typeface="Consolas" panose="020B0609020204030204" charset="0"/>
                <a:ea typeface="+mn-ea"/>
                <a:cs typeface="+mn-cs"/>
              </a:rPr>
              <a:t>3</a:t>
            </a:r>
            <a:endParaRPr kumimoji="0" lang="en-US" altLang="zh-CN"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array([4, 2, 6, 4])</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499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716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2290" name="文本占位符 7170"/>
          <p:cNvSpPr>
            <a:spLocks noGrp="1"/>
          </p:cNvSpPr>
          <p:nvPr>
            <p:ph sz="half" idx="2"/>
          </p:nvPr>
        </p:nvSpPr>
        <p:spPr/>
        <p:txBody>
          <a:bodyPr anchor="t"/>
          <a:p>
            <a:pPr defTabSz="914400">
              <a:lnSpc>
                <a:spcPct val="150000"/>
              </a:lnSpc>
              <a:spcBef>
                <a:spcPts val="1200"/>
              </a:spcBef>
            </a:pPr>
            <a:r>
              <a:rPr lang="zh-CN" altLang="en-US" sz="2400" kern="1200" baseline="0" dirty="0">
                <a:latin typeface="+mn-lt"/>
                <a:ea typeface="+mn-ea"/>
                <a:cs typeface="+mn-cs"/>
              </a:rPr>
              <a:t>导入模块</a:t>
            </a:r>
            <a:endParaRPr lang="zh-CN" altLang="en-US" sz="2400" kern="1200" baseline="0" dirty="0">
              <a:latin typeface="+mn-lt"/>
              <a:ea typeface="+mn-ea"/>
              <a:cs typeface="+mn-cs"/>
            </a:endParaRPr>
          </a:p>
          <a:p>
            <a:pPr defTabSz="914400">
              <a:lnSpc>
                <a:spcPct val="150000"/>
              </a:lnSpc>
              <a:spcBef>
                <a:spcPts val="1200"/>
              </a:spcBef>
              <a:buNone/>
            </a:pPr>
            <a:r>
              <a:rPr lang="zh-CN" altLang="en-US" sz="1800" kern="1200" baseline="0" dirty="0">
                <a:latin typeface="Consolas" panose="020B0609020204030204" charset="0"/>
                <a:ea typeface="+mn-ea"/>
                <a:cs typeface="+mn-cs"/>
              </a:rPr>
              <a:t>&gt;&gt;&gt; import numpy as np</a:t>
            </a:r>
            <a:endParaRPr lang="zh-CN" altLang="en-US" sz="1800" kern="1200" baseline="0" dirty="0">
              <a:latin typeface="Consolas" panose="020B0609020204030204" charset="0"/>
              <a:ea typeface="+mn-ea"/>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np.add.outer([1,2,3], [4,5,6])</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array([[5, 6, 7],</a:t>
            </a: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1+4, 1+5, 1+6</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zh-CN" altLang="en-US" sz="1800" kern="1200" baseline="0">
                <a:solidFill>
                  <a:srgbClr val="00B0F0"/>
                </a:solidFill>
                <a:latin typeface="Consolas" panose="020B0609020204030204" charset="0"/>
                <a:ea typeface="+mn-ea"/>
                <a:cs typeface="+mn-cs"/>
              </a:rPr>
              <a:t> [6, 7, 8],  </a:t>
            </a: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2+4, 2+5, 2+6</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zh-CN" altLang="en-US" sz="1800" kern="1200" baseline="0">
                <a:solidFill>
                  <a:srgbClr val="00B0F0"/>
                </a:solidFill>
                <a:latin typeface="Consolas" panose="020B0609020204030204" charset="0"/>
                <a:ea typeface="+mn-ea"/>
                <a:cs typeface="+mn-cs"/>
              </a:rPr>
              <a:t> [7, 8, 9]])   </a:t>
            </a: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3+4, 3+5, 3+6</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np.add.outer([1,2,3], [4,5,6,7])</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array([[ 5,  6,  7,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[ 6,  7,  8,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[ 7,  8,  9, 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np.add.outer([1,2,3,4], [5,6,7])</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array([[ 6,  7,  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[ 7,  8,  9],</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[ 8,  9, 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[ 9, 10, 11]])</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601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x = np.arange(8)</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array([0, 1, 2, 3, 4, 5, 6, 7])</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np.add.reduceat(</a:t>
            </a:r>
            <a:r>
              <a:rPr lang="en-US" altLang="zh-CN" sz="1600" kern="1200" baseline="0">
                <a:latin typeface="Consolas" panose="020B0609020204030204" charset="0"/>
                <a:ea typeface="+mn-ea"/>
                <a:cs typeface="+mn-cs"/>
              </a:rPr>
              <a:t>x</a:t>
            </a:r>
            <a:r>
              <a:rPr lang="zh-CN" altLang="en-US" sz="1600" kern="1200" baseline="0">
                <a:latin typeface="Consolas" panose="020B0609020204030204" charset="0"/>
                <a:ea typeface="+mn-ea"/>
                <a:cs typeface="+mn-cs"/>
              </a:rPr>
              <a:t>, [0,4, 1,5, 2,6, 3,7])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在各切片上做</a:t>
            </a:r>
            <a:r>
              <a:rPr lang="en-US" altLang="zh-CN" sz="1600" kern="1200" baseline="0">
                <a:latin typeface="Consolas" panose="020B0609020204030204" charset="0"/>
                <a:ea typeface="+mn-ea"/>
                <a:cs typeface="+mn-cs"/>
              </a:rPr>
              <a:t>reduce</a:t>
            </a:r>
            <a:r>
              <a:rPr lang="zh-CN" altLang="en-US" sz="1600" kern="1200" baseline="0">
                <a:latin typeface="Consolas" panose="020B0609020204030204" charset="0"/>
                <a:ea typeface="+mn-ea"/>
                <a:cs typeface="+mn-cs"/>
              </a:rPr>
              <a:t>运算</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array([ 6,  4, 10,  5, 14,  6, 18,  7], dtype=int32)</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 = np.linspace(0, 15, 16).reshape(4,4)</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0.,   1.,   2.,   3.],</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4.,   5.,   6.,   7.],</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8.,   9.,  10.,  11.],</a:t>
            </a:r>
            <a:endParaRPr lang="zh-CN" altLang="en-US" sz="1600" kern="1200" baseline="0">
              <a:solidFill>
                <a:srgbClr val="00B0F0"/>
              </a:solidFill>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[ 12.,  13.,  14.,  15.]])</a:t>
            </a:r>
            <a:endParaRPr lang="zh-CN" altLang="en-US" sz="1600" kern="1200" baseline="0">
              <a:solidFill>
                <a:srgbClr val="00B0F0"/>
              </a:solidFill>
              <a:latin typeface="Consolas" panose="020B0609020204030204" charset="0"/>
              <a:ea typeface="+mn-ea"/>
              <a:cs typeface="+mn-cs"/>
            </a:endParaRPr>
          </a:p>
          <a:p>
            <a:pPr marL="0" indent="0" defTabSz="914400">
              <a:buNone/>
            </a:pPr>
            <a:endParaRPr lang="zh-CN" altLang="en-US"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704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内容占位符 2"/>
          <p:cNvSpPr>
            <a:spLocks noGrp="1"/>
          </p:cNvSpPr>
          <p:nvPr>
            <p:ph sz="half" idx="2"/>
          </p:nvPr>
        </p:nvSpPr>
        <p:spPr/>
        <p:txBody>
          <a:bodyPr anchor="t"/>
          <a:p>
            <a:pPr marL="0" indent="0" defTabSz="914400">
              <a:buNone/>
            </a:pPr>
            <a:r>
              <a:rPr lang="zh-CN" altLang="en-US" sz="1600" kern="1200" baseline="0">
                <a:latin typeface="Consolas" panose="020B0609020204030204" charset="0"/>
                <a:ea typeface="+mn-ea"/>
                <a:cs typeface="+mn-cs"/>
              </a:rPr>
              <a:t>&gt;&gt;&gt; np.add.reduceat(x, [0, 3, 0])</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array([[ 12.,  15.,  18.,  21.],</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[ 24.,  28.,  32.,  36.]])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np.add.reduceat(x, [0, 3, 1])</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array([[ 12.,  15.,  18.,  21.],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[ 24.,  27.,  30.,  33.]])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row1+row2+row3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np.add.reduceat(x, [0, 3, 2])</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array([[ 12.,  15.,  18.,  21.],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[ 20.,  22.,  24.,  26.]])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row2+row3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&gt;&gt;&gt; np.add.reduceat(x, [0, 3, 3])</a:t>
            </a:r>
            <a:endParaRPr lang="zh-CN" altLang="en-US" sz="1600" kern="1200" baseline="0">
              <a:latin typeface="Consolas" panose="020B0609020204030204" charset="0"/>
              <a:ea typeface="+mn-ea"/>
              <a:cs typeface="+mn-cs"/>
            </a:endParaRPr>
          </a:p>
          <a:p>
            <a:pPr marL="0" indent="0" defTabSz="914400">
              <a:buNone/>
            </a:pPr>
            <a:r>
              <a:rPr lang="zh-CN" altLang="en-US" sz="1600" kern="1200" baseline="0">
                <a:solidFill>
                  <a:srgbClr val="00B0F0"/>
                </a:solidFill>
                <a:latin typeface="Consolas" panose="020B0609020204030204" charset="0"/>
                <a:ea typeface="+mn-ea"/>
                <a:cs typeface="+mn-cs"/>
              </a:rPr>
              <a:t>array([[ 12.,  15.,  18.,  21.],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806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内容占位符 2"/>
          <p:cNvSpPr>
            <a:spLocks noGrp="1"/>
          </p:cNvSpPr>
          <p:nvPr>
            <p:ph sz="half" idx="2"/>
          </p:nvPr>
        </p:nvSpPr>
        <p:spPr/>
        <p:txBody>
          <a:bodyPr anchor="t"/>
          <a:p>
            <a:pPr marL="0" indent="0" defTabSz="914400">
              <a:buNone/>
            </a:pPr>
            <a:r>
              <a:rPr lang="zh-CN" altLang="en-US" sz="1400" kern="1200" baseline="0">
                <a:latin typeface="Consolas" panose="020B0609020204030204" charset="0"/>
                <a:ea typeface="+mn-ea"/>
                <a:cs typeface="+mn-cs"/>
              </a:rPr>
              <a:t>&gt;&gt;&gt; np.add.reduceat(x, [0, 3, 1, 0])</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array([[ 12.,  15.,  18.,  21.],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row0+row1+row2</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[ 12.,  13.,  14.,  15.],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4.,   5.,   6.,   7.],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row1</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[ 24.,  28.,  32.,  36.]])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row0+row1+row2+row3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np.add.reduceat(x, [0, 3, 1, 1])</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array([[ 12.,  15.,  18.,  21.],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row0+row1+row2</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[ 12.,  13.,  14.,  15.],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4.,   5.,   6.,   7.],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row1</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       [ 24.,  27.,  30.,  33.]])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row1+row2+row3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np.add.reduceat(x, [0, 3, 1, 2])</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array([[ 12.,  15.,  18.,  21.],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row0+row1+row2</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[ 12.,  13.,  14.,  15.],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4.,   5.,   6.,   7.],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row1</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[ 20.,  22.,  24.,  26.]])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row2+row3</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&gt;&gt;&gt; np.add.reduceat(x, [0, 3, 1, 3])</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solidFill>
                  <a:srgbClr val="00B0F0"/>
                </a:solidFill>
                <a:latin typeface="Consolas" panose="020B0609020204030204" charset="0"/>
                <a:ea typeface="+mn-ea"/>
                <a:cs typeface="+mn-cs"/>
              </a:rPr>
              <a:t>array([[ 12.,  15.,  18.,  21.],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row0+row1+row2</a:t>
            </a:r>
            <a:endParaRPr lang="en-US" altLang="zh-CN"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[ 12.,  13.,  14.,  15.],</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row3</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[ 12.,  14.,  16.,  18.],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row1</a:t>
            </a:r>
            <a:endParaRPr lang="zh-CN" altLang="en-US" sz="1400" kern="1200" baseline="0">
              <a:latin typeface="Consolas" panose="020B0609020204030204" charset="0"/>
              <a:ea typeface="+mn-ea"/>
              <a:cs typeface="+mn-cs"/>
            </a:endParaRPr>
          </a:p>
          <a:p>
            <a:pPr marL="0" indent="0" defTabSz="914400">
              <a:buNone/>
            </a:pPr>
            <a:r>
              <a:rPr lang="zh-CN" altLang="en-US" sz="1400" kern="1200" baseline="0">
                <a:latin typeface="Consolas" panose="020B0609020204030204" charset="0"/>
                <a:ea typeface="+mn-ea"/>
                <a:cs typeface="+mn-cs"/>
              </a:rPr>
              <a:t>       </a:t>
            </a:r>
            <a:r>
              <a:rPr lang="zh-CN" altLang="en-US" sz="1400" kern="1200" baseline="0">
                <a:solidFill>
                  <a:srgbClr val="00B0F0"/>
                </a:solidFill>
                <a:latin typeface="Consolas" panose="020B0609020204030204" charset="0"/>
                <a:ea typeface="+mn-ea"/>
                <a:cs typeface="+mn-cs"/>
              </a:rPr>
              <a:t>[ 12.,  13.,  14.,  15.]]) </a:t>
            </a:r>
            <a:r>
              <a:rPr lang="zh-CN" altLang="en-US" sz="1400" kern="1200" baseline="0">
                <a:latin typeface="Consolas" panose="020B0609020204030204" charset="0"/>
                <a:ea typeface="+mn-ea"/>
                <a:cs typeface="+mn-cs"/>
              </a:rPr>
              <a:t>        </a:t>
            </a:r>
            <a:r>
              <a:rPr lang="en-US" altLang="zh-CN" sz="1400" kern="1200" baseline="0">
                <a:latin typeface="Consolas" panose="020B0609020204030204" charset="0"/>
                <a:ea typeface="+mn-ea"/>
                <a:cs typeface="+mn-cs"/>
              </a:rPr>
              <a:t># row3</a:t>
            </a:r>
            <a:endParaRPr lang="zh-CN" altLang="en-US" sz="14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89090"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0.,   1.,   2.,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4.,   5.,   6.,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8.,   9.,  10.,  11.],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[ 12.,  13.,  14.,  15.]])</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np.add.reduceat(x, [0, 3, 1, 3], axis=1)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对列进行计算</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3.,   3.,   3.,   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[ 15.,   7.,  11.,   7.],</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[ 27.,  11.,  19.,  11.],</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[ 39.,  15.,  27.,  15.]])</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0114"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zh-CN" altLang="en-US" sz="2400" b="0" i="0" u="none" strike="noStrike" kern="1200" cap="none" spc="0" normalizeH="0" baseline="0" noProof="1">
                <a:solidFill>
                  <a:schemeClr val="tx1"/>
                </a:solidFill>
                <a:latin typeface="+mn-lt"/>
                <a:ea typeface="+mn-ea"/>
                <a:cs typeface="+mn-cs"/>
              </a:rPr>
              <a:t>乘法运算</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 = np.arange(8)</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np.multiply.at(x, [0,1,2], 5)  </a:t>
            </a:r>
            <a:r>
              <a:rPr kumimoji="0" lang="en-US" altLang="zh-CN" sz="1800" b="0" i="0" u="none" strike="noStrike" kern="1200" cap="none" spc="0" normalizeH="0" baseline="0" noProof="1">
                <a:solidFill>
                  <a:schemeClr val="tx1"/>
                </a:solidFill>
                <a:latin typeface="Consolas" panose="020B0609020204030204" charset="0"/>
                <a:ea typeface="+mn-ea"/>
                <a:cs typeface="+mn-cs"/>
              </a:rPr>
              <a:t># </a:t>
            </a:r>
            <a:r>
              <a:rPr kumimoji="0" lang="zh-CN" altLang="en-US" sz="1800" b="0" i="0" u="none" strike="noStrike" kern="1200" cap="none" spc="0" normalizeH="0" baseline="0" noProof="1">
                <a:solidFill>
                  <a:schemeClr val="tx1"/>
                </a:solidFill>
                <a:latin typeface="Consolas" panose="020B0609020204030204" charset="0"/>
                <a:ea typeface="+mn-ea"/>
                <a:cs typeface="+mn-cs"/>
              </a:rPr>
              <a:t>下标为</a:t>
            </a:r>
            <a:r>
              <a:rPr kumimoji="0" lang="en-US" altLang="zh-CN" sz="1800" b="0" i="0" u="none" strike="noStrike" kern="1200" cap="none" spc="0" normalizeH="0" baseline="0" noProof="1">
                <a:solidFill>
                  <a:schemeClr val="tx1"/>
                </a:solidFill>
                <a:latin typeface="Consolas" panose="020B0609020204030204" charset="0"/>
                <a:ea typeface="+mn-ea"/>
                <a:cs typeface="+mn-cs"/>
              </a:rPr>
              <a:t>0</a:t>
            </a:r>
            <a:r>
              <a:rPr kumimoji="0" lang="zh-CN" altLang="en-US" sz="1800" b="0" i="0" u="none" strike="noStrike" kern="1200" cap="none" spc="0" normalizeH="0" baseline="0" noProof="1">
                <a:solidFill>
                  <a:schemeClr val="tx1"/>
                </a:solidFill>
                <a:latin typeface="Consolas" panose="020B0609020204030204" charset="0"/>
                <a:ea typeface="+mn-ea"/>
                <a:cs typeface="+mn-cs"/>
              </a:rPr>
              <a:t>、</a:t>
            </a:r>
            <a:r>
              <a:rPr kumimoji="0" lang="en-US" altLang="zh-CN" sz="1800" b="0" i="0" u="none" strike="noStrike" kern="1200" cap="none" spc="0" normalizeH="0" baseline="0" noProof="1">
                <a:solidFill>
                  <a:schemeClr val="tx1"/>
                </a:solidFill>
                <a:latin typeface="Consolas" panose="020B0609020204030204" charset="0"/>
                <a:ea typeface="+mn-ea"/>
                <a:cs typeface="+mn-cs"/>
              </a:rPr>
              <a:t>1</a:t>
            </a:r>
            <a:r>
              <a:rPr kumimoji="0" lang="zh-CN" altLang="en-US" sz="1800" b="0" i="0" u="none" strike="noStrike" kern="1200" cap="none" spc="0" normalizeH="0" baseline="0" noProof="1">
                <a:solidFill>
                  <a:schemeClr val="tx1"/>
                </a:solidFill>
                <a:latin typeface="Consolas" panose="020B0609020204030204" charset="0"/>
                <a:ea typeface="+mn-ea"/>
                <a:cs typeface="+mn-cs"/>
              </a:rPr>
              <a:t>、</a:t>
            </a:r>
            <a:r>
              <a:rPr kumimoji="0" lang="en-US" altLang="zh-CN" sz="1800" b="0" i="0" u="none" strike="noStrike" kern="1200" cap="none" spc="0" normalizeH="0" baseline="0" noProof="1">
                <a:solidFill>
                  <a:schemeClr val="tx1"/>
                </a:solidFill>
                <a:latin typeface="Consolas" panose="020B0609020204030204" charset="0"/>
                <a:ea typeface="+mn-ea"/>
                <a:cs typeface="+mn-cs"/>
              </a:rPr>
              <a:t>2</a:t>
            </a:r>
            <a:r>
              <a:rPr kumimoji="0" lang="zh-CN" altLang="en-US" sz="1800" b="0" i="0" u="none" strike="noStrike" kern="1200" cap="none" spc="0" normalizeH="0" baseline="0" noProof="1">
                <a:solidFill>
                  <a:schemeClr val="tx1"/>
                </a:solidFill>
                <a:latin typeface="Consolas" panose="020B0609020204030204" charset="0"/>
                <a:ea typeface="+mn-ea"/>
                <a:cs typeface="+mn-cs"/>
              </a:rPr>
              <a:t>的元素分别乘以</a:t>
            </a:r>
            <a:r>
              <a:rPr kumimoji="0" lang="en-US" altLang="zh-CN" sz="1800" b="0" i="0" u="none" strike="noStrike" kern="1200" cap="none" spc="0" normalizeH="0" baseline="0" noProof="1">
                <a:solidFill>
                  <a:schemeClr val="tx1"/>
                </a:solidFill>
                <a:latin typeface="Consolas" panose="020B0609020204030204" charset="0"/>
                <a:ea typeface="+mn-ea"/>
                <a:cs typeface="+mn-cs"/>
              </a:rPr>
              <a:t>5</a:t>
            </a:r>
            <a:endParaRPr kumimoji="0" lang="en-US" altLang="zh-CN"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x</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array([ 0,  5, 10,  3,  4,  5,  6,  7])</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np.multiply.accumulate([1,2,3,4])</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array([ 1,  2,  6, 24], dtype=int32)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&gt;&gt;&gt; np.multiply.outer([1,2,3], [4,5,6])</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array([[ 4,  5,  6],</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[ 8, 10, 12],</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ct val="20000"/>
              </a:spcBef>
              <a:spcAft>
                <a:spcPct val="0"/>
              </a:spcAft>
              <a:buClrTx/>
              <a:buSzTx/>
              <a:buFont typeface="Wingdings" panose="05000000000000000000" charset="0"/>
              <a:buNone/>
            </a:pPr>
            <a:r>
              <a:rPr kumimoji="0" lang="zh-CN" altLang="en-US" sz="1800" b="0" i="0" u="none" strike="noStrike" kern="1200" cap="none" spc="0" normalizeH="0" baseline="0" noProof="1">
                <a:solidFill>
                  <a:srgbClr val="00B0F0"/>
                </a:solidFill>
                <a:latin typeface="Consolas" panose="020B0609020204030204" charset="0"/>
                <a:ea typeface="+mn-ea"/>
                <a:cs typeface="+mn-cs"/>
              </a:rPr>
              <a:t>       [12, 15, 18]])</a:t>
            </a:r>
            <a:endParaRPr kumimoji="0" lang="zh-CN" altLang="en-US" sz="1800" b="0" i="0" u="none" strike="noStrike" kern="1200" cap="none" spc="0" normalizeH="0" baseline="0" noProof="1">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1138"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np.multiply.reduce([1,2,3,4])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24</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np.multiply.reduce([[1,2,3,4],[5,6,7,8]])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纵向</a:t>
            </a:r>
            <a:r>
              <a:rPr lang="en-US" altLang="zh-CN" sz="1800" kern="1200" baseline="0">
                <a:latin typeface="Consolas" panose="020B0609020204030204" charset="0"/>
                <a:ea typeface="+mn-ea"/>
                <a:cs typeface="+mn-cs"/>
              </a:rPr>
              <a:t>reduce</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array([ 5, 12, 21, 32])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np.multiply.reduce([[1,2,3,4],[5,6,7,8]], 1)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横向</a:t>
            </a:r>
            <a:r>
              <a:rPr lang="en-US" altLang="zh-CN" sz="1800" kern="1200" baseline="0">
                <a:latin typeface="Consolas" panose="020B0609020204030204" charset="0"/>
                <a:ea typeface="+mn-ea"/>
                <a:cs typeface="+mn-cs"/>
              </a:rPr>
              <a:t>reduce</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24, 1680])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2162"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内容占位符 2"/>
          <p:cNvSpPr>
            <a:spLocks noGrp="1"/>
          </p:cNvSpPr>
          <p:nvPr>
            <p:ph sz="half" idx="2"/>
          </p:nvPr>
        </p:nvSpPr>
        <p:spPr/>
        <p:txBody>
          <a:bodyPr anchor="t"/>
          <a:p>
            <a:pPr marL="0" indent="0" defTabSz="914400">
              <a:spcBef>
                <a:spcPct val="0"/>
              </a:spcBef>
              <a:buNone/>
            </a:pPr>
            <a:r>
              <a:rPr lang="zh-CN" altLang="en-US" sz="1600" kern="1200" baseline="0">
                <a:latin typeface="Consolas" panose="020B0609020204030204" charset="0"/>
                <a:ea typeface="+mn-ea"/>
                <a:cs typeface="+mn-cs"/>
              </a:rPr>
              <a:t>&gt;&gt;&gt; x = np.linspace(0, 15, 16).reshape(4,4)</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x</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array([[  0.,   1.,   2.,   3.],</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4.,   5.,   6.,   7.],</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8.,   9.,  10.,  11.],</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[ 12.,  13.,  14.,  15.]])</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np.multiply.reduceat(x, [0,3])</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array([[   0.,   45.,  120.,  231.],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np.multiply.reduceat(x, [0,3,1])</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array([[    0.,    45.,   120.,   231.],</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row0*row1*row2</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   12.,    13.,    14.,    15.],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row3</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       </a:t>
            </a:r>
            <a:r>
              <a:rPr lang="zh-CN" altLang="en-US" sz="1600" kern="1200" baseline="0">
                <a:solidFill>
                  <a:srgbClr val="00B0F0"/>
                </a:solidFill>
                <a:latin typeface="Consolas" panose="020B0609020204030204" charset="0"/>
                <a:ea typeface="+mn-ea"/>
                <a:cs typeface="+mn-cs"/>
              </a:rPr>
              <a:t>[  384.,   585.,   840.,  1155.]]) </a:t>
            </a:r>
            <a:r>
              <a:rPr lang="zh-CN" altLang="en-US" sz="1600" kern="1200" baseline="0">
                <a:latin typeface="Consolas" panose="020B0609020204030204" charset="0"/>
                <a:ea typeface="+mn-ea"/>
                <a:cs typeface="+mn-cs"/>
              </a:rPr>
              <a:t>    </a:t>
            </a:r>
            <a:r>
              <a:rPr lang="en-US" altLang="zh-CN" sz="1600" kern="1200" baseline="0">
                <a:latin typeface="Consolas" panose="020B0609020204030204" charset="0"/>
                <a:ea typeface="+mn-ea"/>
                <a:cs typeface="+mn-cs"/>
              </a:rPr>
              <a:t># row1*row2*row3</a:t>
            </a:r>
            <a:endParaRPr lang="en-US" altLang="zh-CN" sz="1600" kern="1200" baseline="0">
              <a:latin typeface="Consolas" panose="020B0609020204030204" charset="0"/>
              <a:ea typeface="+mn-ea"/>
              <a:cs typeface="+mn-cs"/>
            </a:endParaRPr>
          </a:p>
          <a:p>
            <a:pPr marL="0" indent="0" defTabSz="914400">
              <a:spcBef>
                <a:spcPct val="0"/>
              </a:spcBef>
              <a:buNone/>
            </a:pPr>
            <a:r>
              <a:rPr lang="zh-CN" altLang="en-US" sz="1600" kern="1200" baseline="0">
                <a:latin typeface="Consolas" panose="020B0609020204030204" charset="0"/>
                <a:ea typeface="+mn-ea"/>
                <a:cs typeface="+mn-cs"/>
              </a:rPr>
              <a:t>&gt;&gt;&gt; np.multiply.reduceat(x, [0,3,1], 1)       </a:t>
            </a:r>
            <a:r>
              <a:rPr lang="en-US" altLang="zh-CN" sz="1600" kern="1200" baseline="0">
                <a:latin typeface="Consolas" panose="020B0609020204030204" charset="0"/>
                <a:ea typeface="+mn-ea"/>
                <a:cs typeface="+mn-cs"/>
              </a:rPr>
              <a:t># </a:t>
            </a:r>
            <a:r>
              <a:rPr lang="zh-CN" altLang="en-US" sz="1600" kern="1200" baseline="0">
                <a:latin typeface="Consolas" panose="020B0609020204030204" charset="0"/>
                <a:ea typeface="+mn-ea"/>
                <a:cs typeface="+mn-cs"/>
              </a:rPr>
              <a:t>对列进行操作</a:t>
            </a:r>
            <a:endParaRPr lang="zh-CN" altLang="en-US" sz="1600" kern="1200" baseline="0">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array([[    0.,     3.,     6.],</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120.,     7.,   210.],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720.,    11.,   990.],</a:t>
            </a:r>
            <a:endParaRPr lang="zh-CN" altLang="en-US" sz="1600" kern="1200" baseline="0">
              <a:solidFill>
                <a:srgbClr val="00B0F0"/>
              </a:solidFill>
              <a:latin typeface="Consolas" panose="020B0609020204030204" charset="0"/>
              <a:ea typeface="+mn-ea"/>
              <a:cs typeface="+mn-cs"/>
            </a:endParaRPr>
          </a:p>
          <a:p>
            <a:pPr marL="0" indent="0" defTabSz="914400">
              <a:spcBef>
                <a:spcPct val="0"/>
              </a:spcBef>
              <a:buNone/>
            </a:pPr>
            <a:r>
              <a:rPr lang="zh-CN" altLang="en-US" sz="1600" kern="1200" baseline="0">
                <a:solidFill>
                  <a:srgbClr val="00B0F0"/>
                </a:solidFill>
                <a:latin typeface="Consolas" panose="020B0609020204030204" charset="0"/>
                <a:ea typeface="+mn-ea"/>
                <a:cs typeface="+mn-cs"/>
              </a:rPr>
              <a:t>       [ 2184.,    15.,  2730.]])</a:t>
            </a:r>
            <a:endParaRPr lang="zh-CN" altLang="en-US" sz="16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3186"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标题 27649"/>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 scipy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4210" name="文本占位符 27650"/>
          <p:cNvSpPr>
            <a:spLocks noGrp="1"/>
          </p:cNvSpPr>
          <p:nvPr>
            <p:ph sz="half" idx="2"/>
          </p:nvPr>
        </p:nvSpPr>
        <p:spPr/>
        <p:txBody>
          <a:bodyPr anchor="t"/>
          <a:p>
            <a:pPr defTabSz="914400">
              <a:lnSpc>
                <a:spcPct val="150000"/>
              </a:lnSpc>
              <a:spcBef>
                <a:spcPct val="0"/>
              </a:spcBef>
            </a:pPr>
            <a:r>
              <a:rPr lang="en-US" altLang="zh-CN" sz="2400" kern="1200" baseline="0" dirty="0">
                <a:latin typeface="+mn-lt"/>
                <a:ea typeface="+mn-ea"/>
                <a:cs typeface="+mn-cs"/>
              </a:rPr>
              <a:t>scipy</a:t>
            </a:r>
            <a:r>
              <a:rPr lang="zh-CN" altLang="en-US" sz="2400" kern="1200" baseline="0" dirty="0">
                <a:latin typeface="+mn-lt"/>
                <a:ea typeface="+mn-ea"/>
                <a:cs typeface="+mn-cs"/>
              </a:rPr>
              <a:t>在</a:t>
            </a:r>
            <a:r>
              <a:rPr lang="en-US" altLang="zh-CN" sz="2400" kern="1200" baseline="0" dirty="0">
                <a:latin typeface="+mn-lt"/>
                <a:ea typeface="+mn-ea"/>
                <a:cs typeface="+mn-cs"/>
              </a:rPr>
              <a:t>numpy</a:t>
            </a:r>
            <a:r>
              <a:rPr lang="zh-CN" altLang="en-US" sz="2400" kern="1200" baseline="0" dirty="0">
                <a:latin typeface="+mn-lt"/>
                <a:ea typeface="+mn-ea"/>
                <a:cs typeface="+mn-cs"/>
              </a:rPr>
              <a:t>的基础上增加了大量用于数学计算、科学计算以及工程计算的模块，包括线性代数、常微分方程数值求解、信号处理、图像处理、稀疏矩阵等等。</a:t>
            </a:r>
            <a:endParaRPr lang="zh-CN" altLang="en-US" sz="2400" kern="1200" baseline="0" dirty="0">
              <a:latin typeface="+mn-lt"/>
              <a:ea typeface="+mn-ea"/>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 scipy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39938" name="内容占位符 2"/>
          <p:cNvSpPr>
            <a:spLocks noGrp="1"/>
          </p:cNvSpPr>
          <p:nvPr>
            <p:ph sz="half" idx="2"/>
          </p:nvPr>
        </p:nvSpPr>
        <p:spPr/>
        <p:txBody>
          <a:bodyPr anchor="t"/>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en-US" altLang="x-none" sz="2400" b="0" i="0" u="none" strike="noStrike" kern="1200" cap="none" spc="0" normalizeH="0" baseline="0" noProof="1" dirty="0">
                <a:solidFill>
                  <a:schemeClr val="tx1"/>
                </a:solidFill>
                <a:latin typeface="+mn-lt"/>
                <a:ea typeface="+mn-ea"/>
                <a:cs typeface="+mn-cs"/>
              </a:rPr>
              <a:t>scipy</a:t>
            </a:r>
            <a:r>
              <a:rPr kumimoji="0" lang="zh-CN" altLang="en-US" sz="2400" b="0" i="0" u="none" strike="noStrike" kern="1200" cap="none" spc="0" normalizeH="0" baseline="0" noProof="1" dirty="0">
                <a:solidFill>
                  <a:schemeClr val="tx1"/>
                </a:solidFill>
                <a:latin typeface="+mn-lt"/>
                <a:ea typeface="宋体" panose="02010600030101010101" pitchFamily="2" charset="-122"/>
                <a:cs typeface="+mn-cs"/>
              </a:rPr>
              <a:t>主要模块有：</a:t>
            </a:r>
            <a:endParaRPr kumimoji="0" lang="zh-CN" altLang="en-US" sz="2400" b="0" i="0" u="none" strike="noStrike" kern="1200" cap="none" spc="0" normalizeH="0" baseline="0" noProof="1" dirty="0">
              <a:solidFill>
                <a:schemeClr val="tx1"/>
              </a:solidFill>
              <a:latin typeface="+mn-lt"/>
              <a:ea typeface="宋体" panose="02010600030101010101" pitchFamily="2" charset="-122"/>
              <a:cs typeface="+mn-cs"/>
            </a:endParaRPr>
          </a:p>
          <a:p>
            <a:pPr marL="0" marR="0" indent="0" algn="l" defTabSz="914400" rtl="0" eaLnBrk="1" fontAlgn="base" latinLnBrk="0" hangingPunct="1">
              <a:lnSpc>
                <a:spcPct val="100000"/>
              </a:lnSpc>
              <a:spcBef>
                <a:spcPts val="600"/>
              </a:spcBef>
              <a:spcAft>
                <a:spcPts val="600"/>
              </a:spcAft>
              <a:buClr>
                <a:schemeClr val="tx1"/>
              </a:buClr>
              <a:buSzTx/>
              <a:buFont typeface="Wingdings" panose="05000000000000000000" charset="0"/>
              <a:buNone/>
            </a:pPr>
            <a:endParaRPr kumimoji="0" lang="zh-CN" altLang="en-US" sz="2000" b="0" i="0" u="none" strike="noStrike" kern="1200" cap="none" spc="0" normalizeH="0" baseline="0" noProof="1">
              <a:solidFill>
                <a:schemeClr val="tx1"/>
              </a:solidFill>
              <a:latin typeface="+mn-lt"/>
              <a:ea typeface="宋体" panose="02010600030101010101" pitchFamily="2" charset="-122"/>
              <a:cs typeface="+mn-cs"/>
            </a:endParaRPr>
          </a:p>
        </p:txBody>
      </p:sp>
      <p:graphicFrame>
        <p:nvGraphicFramePr>
          <p:cNvPr id="0" name="Table -1"/>
          <p:cNvGraphicFramePr/>
          <p:nvPr/>
        </p:nvGraphicFramePr>
        <p:xfrm>
          <a:off x="2370138" y="2165350"/>
          <a:ext cx="7083425" cy="3840480"/>
        </p:xfrm>
        <a:graphic>
          <a:graphicData uri="http://schemas.openxmlformats.org/drawingml/2006/table">
            <a:tbl>
              <a:tblPr firstRow="1" bandRow="1">
                <a:tableStyleId>{5940675A-B579-460E-94D1-54222C63F5DA}</a:tableStyleId>
              </a:tblPr>
              <a:tblGrid>
                <a:gridCol w="1480820"/>
                <a:gridCol w="5602605"/>
              </a:tblGrid>
              <a:tr h="274320">
                <a:tc>
                  <a:txBody>
                    <a:bodyPr/>
                    <a:p>
                      <a:pPr marL="0" indent="0" algn="ctr">
                        <a:buNone/>
                      </a:pPr>
                      <a:r>
                        <a:rPr lang="zh-CN" altLang="en-US" sz="1800" b="1" u="none">
                          <a:latin typeface="宋体" panose="02010600030101010101" pitchFamily="2" charset="-122"/>
                          <a:ea typeface="宋体" panose="02010600030101010101" pitchFamily="2" charset="-122"/>
                          <a:cs typeface="宋体" panose="02010600030101010101" pitchFamily="2" charset="-122"/>
                        </a:rPr>
                        <a:t>模块</a:t>
                      </a:r>
                      <a:endParaRPr lang="zh-CN" altLang="en-US" sz="1800" b="1"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1800" b="1" u="none">
                          <a:latin typeface="宋体" panose="02010600030101010101" pitchFamily="2" charset="-122"/>
                          <a:ea typeface="宋体" panose="02010600030101010101" pitchFamily="2" charset="-122"/>
                          <a:cs typeface="宋体" panose="02010600030101010101" pitchFamily="2" charset="-122"/>
                        </a:rPr>
                        <a:t>说明</a:t>
                      </a:r>
                      <a:endParaRPr lang="zh-CN" altLang="en-US" sz="1800" b="1"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constants</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常数</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special</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特殊函数</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optimize</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数值优化算法，如最小二乘拟合（</a:t>
                      </a:r>
                      <a:r>
                        <a:rPr lang="en-US" altLang="zh-CN" sz="1800" b="0" u="none">
                          <a:latin typeface="宋体" panose="02010600030101010101" pitchFamily="2" charset="-122"/>
                          <a:ea typeface="宋体" panose="02010600030101010101" pitchFamily="2" charset="-122"/>
                          <a:cs typeface="宋体" panose="02010600030101010101" pitchFamily="2" charset="-122"/>
                        </a:rPr>
                        <a:t>leastsq</a:t>
                      </a:r>
                      <a:r>
                        <a:rPr lang="zh-CN" altLang="en-US" sz="1800" b="0" u="none">
                          <a:latin typeface="宋体" panose="02010600030101010101" pitchFamily="2" charset="-122"/>
                          <a:ea typeface="宋体" panose="02010600030101010101" pitchFamily="2" charset="-122"/>
                          <a:cs typeface="宋体" panose="02010600030101010101" pitchFamily="2" charset="-122"/>
                        </a:rPr>
                        <a:t>）、函数最小值（</a:t>
                      </a:r>
                      <a:r>
                        <a:rPr lang="en-US" altLang="zh-CN" sz="1800" b="0" u="none">
                          <a:latin typeface="宋体" panose="02010600030101010101" pitchFamily="2" charset="-122"/>
                          <a:ea typeface="宋体" panose="02010600030101010101" pitchFamily="2" charset="-122"/>
                          <a:cs typeface="宋体" panose="02010600030101010101" pitchFamily="2" charset="-122"/>
                        </a:rPr>
                        <a:t>fmin</a:t>
                      </a:r>
                      <a:r>
                        <a:rPr lang="zh-CN" altLang="en-US" sz="1800" b="0" u="none">
                          <a:latin typeface="宋体" panose="02010600030101010101" pitchFamily="2" charset="-122"/>
                          <a:ea typeface="宋体" panose="02010600030101010101" pitchFamily="2" charset="-122"/>
                          <a:cs typeface="宋体" panose="02010600030101010101" pitchFamily="2" charset="-122"/>
                        </a:rPr>
                        <a:t>系列）、非线性方程组求解（</a:t>
                      </a:r>
                      <a:r>
                        <a:rPr lang="en-US" altLang="zh-CN" sz="1800" b="0" u="none">
                          <a:latin typeface="宋体" panose="02010600030101010101" pitchFamily="2" charset="-122"/>
                          <a:ea typeface="宋体" panose="02010600030101010101" pitchFamily="2" charset="-122"/>
                          <a:cs typeface="宋体" panose="02010600030101010101" pitchFamily="2" charset="-122"/>
                        </a:rPr>
                        <a:t>fsolve</a:t>
                      </a:r>
                      <a:r>
                        <a:rPr lang="zh-CN" altLang="en-US" sz="1800" b="0" u="none">
                          <a:latin typeface="宋体" panose="02010600030101010101" pitchFamily="2" charset="-122"/>
                          <a:ea typeface="宋体" panose="02010600030101010101" pitchFamily="2" charset="-122"/>
                          <a:cs typeface="宋体" panose="02010600030101010101" pitchFamily="2" charset="-122"/>
                        </a:rPr>
                        <a:t>）等等</a:t>
                      </a:r>
                      <a:endParaRPr 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interpolate</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插值（</a:t>
                      </a:r>
                      <a:r>
                        <a:rPr lang="en-US" altLang="zh-CN" sz="1800" b="0" u="none">
                          <a:latin typeface="宋体" panose="02010600030101010101" pitchFamily="2" charset="-122"/>
                          <a:ea typeface="宋体" panose="02010600030101010101" pitchFamily="2" charset="-122"/>
                          <a:cs typeface="宋体" panose="02010600030101010101" pitchFamily="2" charset="-122"/>
                        </a:rPr>
                        <a:t>interp1d</a:t>
                      </a:r>
                      <a:r>
                        <a:rPr lang="zh-CN" altLang="en-US" sz="1800" b="0" u="none">
                          <a:latin typeface="宋体" panose="02010600030101010101" pitchFamily="2" charset="-122"/>
                          <a:ea typeface="宋体" panose="02010600030101010101" pitchFamily="2" charset="-122"/>
                          <a:cs typeface="宋体" panose="02010600030101010101" pitchFamily="2" charset="-122"/>
                        </a:rPr>
                        <a:t>、</a:t>
                      </a:r>
                      <a:r>
                        <a:rPr lang="en-US" altLang="zh-CN" sz="1800" b="0" u="none">
                          <a:latin typeface="宋体" panose="02010600030101010101" pitchFamily="2" charset="-122"/>
                          <a:ea typeface="宋体" panose="02010600030101010101" pitchFamily="2" charset="-122"/>
                          <a:cs typeface="宋体" panose="02010600030101010101" pitchFamily="2" charset="-122"/>
                        </a:rPr>
                        <a:t>interp2d</a:t>
                      </a:r>
                      <a:r>
                        <a:rPr lang="zh-CN" altLang="en-US" sz="1800" b="0" u="none">
                          <a:latin typeface="宋体" panose="02010600030101010101" pitchFamily="2" charset="-122"/>
                          <a:ea typeface="宋体" panose="02010600030101010101" pitchFamily="2" charset="-122"/>
                          <a:cs typeface="宋体" panose="02010600030101010101" pitchFamily="2" charset="-122"/>
                        </a:rPr>
                        <a:t>等等）</a:t>
                      </a:r>
                      <a:endParaRPr 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integrate</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数值积分</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signal</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信号处理</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296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ndimage</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图像处理，包括滤波器模块</a:t>
                      </a:r>
                      <a:r>
                        <a:rPr lang="en-US" altLang="zh-CN" sz="1800" b="0" u="none">
                          <a:latin typeface="宋体" panose="02010600030101010101" pitchFamily="2" charset="-122"/>
                          <a:ea typeface="宋体" panose="02010600030101010101" pitchFamily="2" charset="-122"/>
                          <a:cs typeface="宋体" panose="02010600030101010101" pitchFamily="2" charset="-122"/>
                        </a:rPr>
                        <a:t>filters</a:t>
                      </a:r>
                      <a:r>
                        <a:rPr lang="zh-CN" altLang="en-US" sz="1800" b="0" u="none">
                          <a:latin typeface="宋体" panose="02010600030101010101" pitchFamily="2" charset="-122"/>
                          <a:ea typeface="宋体" panose="02010600030101010101" pitchFamily="2" charset="-122"/>
                          <a:cs typeface="宋体" panose="02010600030101010101" pitchFamily="2" charset="-122"/>
                        </a:rPr>
                        <a:t>、傅里叶变换模块</a:t>
                      </a:r>
                      <a:r>
                        <a:rPr lang="en-US" altLang="zh-CN" sz="1800" b="0" u="none">
                          <a:latin typeface="宋体" panose="02010600030101010101" pitchFamily="2" charset="-122"/>
                          <a:ea typeface="宋体" panose="02010600030101010101" pitchFamily="2" charset="-122"/>
                          <a:cs typeface="宋体" panose="02010600030101010101" pitchFamily="2" charset="-122"/>
                        </a:rPr>
                        <a:t>fourier</a:t>
                      </a:r>
                      <a:r>
                        <a:rPr lang="zh-CN" altLang="en-US" sz="1800" b="0" u="none">
                          <a:latin typeface="宋体" panose="02010600030101010101" pitchFamily="2" charset="-122"/>
                          <a:ea typeface="宋体" panose="02010600030101010101" pitchFamily="2" charset="-122"/>
                          <a:cs typeface="宋体" panose="02010600030101010101" pitchFamily="2" charset="-122"/>
                        </a:rPr>
                        <a:t>、图像插值模块</a:t>
                      </a:r>
                      <a:r>
                        <a:rPr lang="en-US" altLang="zh-CN" sz="1800" b="0" u="none">
                          <a:latin typeface="宋体" panose="02010600030101010101" pitchFamily="2" charset="-122"/>
                          <a:ea typeface="宋体" panose="02010600030101010101" pitchFamily="2" charset="-122"/>
                          <a:cs typeface="宋体" panose="02010600030101010101" pitchFamily="2" charset="-122"/>
                        </a:rPr>
                        <a:t>interpolation</a:t>
                      </a:r>
                      <a:r>
                        <a:rPr lang="zh-CN" altLang="en-US" sz="1800" b="0" u="none">
                          <a:latin typeface="宋体" panose="02010600030101010101" pitchFamily="2" charset="-122"/>
                          <a:ea typeface="宋体" panose="02010600030101010101" pitchFamily="2" charset="-122"/>
                          <a:cs typeface="宋体" panose="02010600030101010101" pitchFamily="2" charset="-122"/>
                        </a:rPr>
                        <a:t>、图像测量模块</a:t>
                      </a:r>
                      <a:r>
                        <a:rPr lang="en-US" altLang="zh-CN" sz="1800" b="0" u="none">
                          <a:latin typeface="宋体" panose="02010600030101010101" pitchFamily="2" charset="-122"/>
                          <a:ea typeface="宋体" panose="02010600030101010101" pitchFamily="2" charset="-122"/>
                          <a:cs typeface="宋体" panose="02010600030101010101" pitchFamily="2" charset="-122"/>
                        </a:rPr>
                        <a:t>measurements</a:t>
                      </a:r>
                      <a:r>
                        <a:rPr lang="zh-CN" altLang="en-US" sz="1800" b="0" u="none">
                          <a:latin typeface="宋体" panose="02010600030101010101" pitchFamily="2" charset="-122"/>
                          <a:ea typeface="宋体" panose="02010600030101010101" pitchFamily="2" charset="-122"/>
                          <a:cs typeface="宋体" panose="02010600030101010101" pitchFamily="2" charset="-122"/>
                        </a:rPr>
                        <a:t>、形态学图像处理模块</a:t>
                      </a:r>
                      <a:r>
                        <a:rPr lang="en-US" altLang="zh-CN" sz="1800" b="0" u="none">
                          <a:latin typeface="宋体" panose="02010600030101010101" pitchFamily="2" charset="-122"/>
                          <a:ea typeface="宋体" panose="02010600030101010101" pitchFamily="2" charset="-122"/>
                          <a:cs typeface="宋体" panose="02010600030101010101" pitchFamily="2" charset="-122"/>
                        </a:rPr>
                        <a:t>morphology</a:t>
                      </a:r>
                      <a:r>
                        <a:rPr lang="zh-CN" altLang="en-US" sz="1800" b="0" u="none">
                          <a:latin typeface="宋体" panose="02010600030101010101" pitchFamily="2" charset="-122"/>
                          <a:ea typeface="宋体" panose="02010600030101010101" pitchFamily="2" charset="-122"/>
                          <a:cs typeface="宋体" panose="02010600030101010101" pitchFamily="2" charset="-122"/>
                        </a:rPr>
                        <a:t>等等</a:t>
                      </a:r>
                      <a:endParaRPr 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stats</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统计</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misc</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提供了读取图像文件的方法和一些测试图像</a:t>
                      </a:r>
                      <a:endParaRPr lang="zh-CN" alt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marL="0" indent="0" algn="l">
                        <a:buNone/>
                      </a:pPr>
                      <a:r>
                        <a:rPr lang="en-US" altLang="zh-CN" sz="1800" b="0" u="none">
                          <a:latin typeface="宋体" panose="02010600030101010101" pitchFamily="2" charset="-122"/>
                          <a:ea typeface="宋体" panose="02010600030101010101" pitchFamily="2" charset="-122"/>
                          <a:cs typeface="宋体" panose="02010600030101010101" pitchFamily="2" charset="-122"/>
                        </a:rPr>
                        <a:t>io</a:t>
                      </a:r>
                      <a:endParaRPr lang="en-US" altLang="zh-CN"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800" b="0" u="none">
                          <a:latin typeface="宋体" panose="02010600030101010101" pitchFamily="2" charset="-122"/>
                          <a:ea typeface="宋体" panose="02010600030101010101" pitchFamily="2" charset="-122"/>
                          <a:cs typeface="宋体" panose="02010600030101010101" pitchFamily="2" charset="-122"/>
                        </a:rPr>
                        <a:t>提供了读取</a:t>
                      </a:r>
                      <a:r>
                        <a:rPr lang="en-US" altLang="zh-CN" sz="1800" b="0" u="none">
                          <a:latin typeface="宋体" panose="02010600030101010101" pitchFamily="2" charset="-122"/>
                          <a:ea typeface="宋体" panose="02010600030101010101" pitchFamily="2" charset="-122"/>
                          <a:cs typeface="宋体" panose="02010600030101010101" pitchFamily="2" charset="-122"/>
                        </a:rPr>
                        <a:t>Matlab</a:t>
                      </a:r>
                      <a:r>
                        <a:rPr lang="zh-CN" altLang="en-US" sz="1800" b="0" u="none">
                          <a:latin typeface="宋体" panose="02010600030101010101" pitchFamily="2" charset="-122"/>
                          <a:ea typeface="宋体" panose="02010600030101010101" pitchFamily="2" charset="-122"/>
                          <a:cs typeface="宋体" panose="02010600030101010101" pitchFamily="2" charset="-122"/>
                        </a:rPr>
                        <a:t>和</a:t>
                      </a:r>
                      <a:r>
                        <a:rPr lang="en-US" altLang="zh-CN" sz="1800" b="0" u="none">
                          <a:latin typeface="宋体" panose="02010600030101010101" pitchFamily="2" charset="-122"/>
                          <a:ea typeface="宋体" panose="02010600030101010101" pitchFamily="2" charset="-122"/>
                          <a:cs typeface="宋体" panose="02010600030101010101" pitchFamily="2" charset="-122"/>
                        </a:rPr>
                        <a:t>Fortran</a:t>
                      </a:r>
                      <a:r>
                        <a:rPr lang="zh-CN" altLang="en-US" sz="1800" b="0" u="none">
                          <a:latin typeface="宋体" panose="02010600030101010101" pitchFamily="2" charset="-122"/>
                          <a:ea typeface="宋体" panose="02010600030101010101" pitchFamily="2" charset="-122"/>
                          <a:cs typeface="宋体" panose="02010600030101010101" pitchFamily="2" charset="-122"/>
                        </a:rPr>
                        <a:t>文件的方法</a:t>
                      </a:r>
                      <a:endParaRPr lang="en-US" sz="1800" b="0" u="none">
                        <a:latin typeface="宋体" panose="02010600030101010101" pitchFamily="2" charset="-122"/>
                        <a:ea typeface="宋体" panose="02010600030101010101" pitchFamily="2" charset="-122"/>
                        <a:cs typeface="宋体" panose="02010600030101010101" pitchFamily="2" charset="-122"/>
                      </a:endParaRPr>
                    </a:p>
                  </a:txBody>
                  <a:tcPr marL="36195"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17.1 numpy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3314" name="内容占位符 2"/>
          <p:cNvSpPr>
            <a:spLocks noGrp="1"/>
          </p:cNvSpPr>
          <p:nvPr>
            <p:ph sz="half" idx="2"/>
          </p:nvPr>
        </p:nvSpPr>
        <p:spPr/>
        <p:txBody>
          <a:bodyPr anchor="t"/>
          <a:p>
            <a:pPr defTabSz="914400">
              <a:lnSpc>
                <a:spcPct val="80000"/>
              </a:lnSpc>
            </a:pPr>
            <a:r>
              <a:rPr lang="zh-CN" altLang="en-US" sz="2400" kern="1200" baseline="0" dirty="0">
                <a:latin typeface="+mn-lt"/>
                <a:ea typeface="+mn-ea"/>
                <a:cs typeface="+mn-cs"/>
              </a:rPr>
              <a:t>生成数组</a:t>
            </a:r>
            <a:endParaRPr lang="zh-CN" altLang="en-US" sz="2400" kern="1200" baseline="0" dirty="0">
              <a:latin typeface="+mn-lt"/>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np.array([1, 2, 3, 4, 5])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把列表转换为数组</a:t>
            </a:r>
            <a:endParaRPr lang="zh-CN" altLang="en-US" sz="1800" kern="1200" baseline="0" dirty="0">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array([1, 2, 3, 4, 5])</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np.array((1, 2, 3, 4, 5))        # 把元组转换成数组</a:t>
            </a:r>
            <a:endParaRPr lang="zh-CN" altLang="en-US" sz="1800" kern="1200" baseline="0" dirty="0">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array([1, 2, 3, 4, 5])</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np.array(range(5))               # 把range对象转换成数组</a:t>
            </a:r>
            <a:endParaRPr lang="zh-CN" altLang="en-US" sz="1800" kern="1200" baseline="0" dirty="0">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array([0, 1, 2, 3, 4])</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np.array([[1, 2, 3], [4, 5, 6]])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二维数组</a:t>
            </a:r>
            <a:endParaRPr lang="zh-CN" altLang="en-US" sz="1800" kern="1200" baseline="0" dirty="0">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array([[1, 2, 3],</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       [4, 5, 6]])</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np.arange(8)                     </a:t>
            </a:r>
            <a:r>
              <a:rPr lang="en-US" altLang="zh-CN" sz="1800" kern="1200" baseline="0" dirty="0">
                <a:latin typeface="Consolas" panose="020B0609020204030204" charset="0"/>
                <a:ea typeface="+mn-ea"/>
                <a:cs typeface="+mn-cs"/>
              </a:rPr>
              <a:t># </a:t>
            </a:r>
            <a:r>
              <a:rPr lang="zh-CN" altLang="en-US" sz="1800" kern="1200" baseline="0" dirty="0">
                <a:latin typeface="Consolas" panose="020B0609020204030204" charset="0"/>
                <a:ea typeface="+mn-ea"/>
                <a:cs typeface="+mn-cs"/>
              </a:rPr>
              <a:t>类似于内置函数</a:t>
            </a:r>
            <a:r>
              <a:rPr lang="en-US" altLang="zh-CN" sz="1800" kern="1200" baseline="0" dirty="0">
                <a:latin typeface="Consolas" panose="020B0609020204030204" charset="0"/>
                <a:ea typeface="+mn-ea"/>
                <a:cs typeface="+mn-cs"/>
              </a:rPr>
              <a:t>range()</a:t>
            </a:r>
            <a:endParaRPr lang="en-US" altLang="zh-CN" sz="1800" kern="1200" baseline="0" dirty="0">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array([0, 1, 2, 3, 4, 5, 6, 7])</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latin typeface="Consolas" panose="020B0609020204030204" charset="0"/>
                <a:ea typeface="+mn-ea"/>
                <a:cs typeface="+mn-cs"/>
              </a:rPr>
              <a:t>&gt;&gt;&gt; np.arange(1, 10, 2)</a:t>
            </a:r>
            <a:endParaRPr lang="zh-CN" altLang="en-US" sz="1800" kern="1200" baseline="0" dirty="0">
              <a:solidFill>
                <a:srgbClr val="00B0F0"/>
              </a:solidFill>
              <a:latin typeface="Consolas" panose="020B0609020204030204" charset="0"/>
              <a:ea typeface="+mn-ea"/>
              <a:cs typeface="+mn-cs"/>
            </a:endParaRPr>
          </a:p>
          <a:p>
            <a:pPr defTabSz="914400">
              <a:spcBef>
                <a:spcPts val="600"/>
              </a:spcBef>
              <a:buNone/>
            </a:pPr>
            <a:r>
              <a:rPr lang="zh-CN" altLang="en-US" sz="1800" kern="1200" baseline="0" dirty="0">
                <a:solidFill>
                  <a:srgbClr val="00B0F0"/>
                </a:solidFill>
                <a:latin typeface="Consolas" panose="020B0609020204030204" charset="0"/>
                <a:ea typeface="+mn-ea"/>
                <a:cs typeface="+mn-cs"/>
              </a:rPr>
              <a:t>array([1, 3, 5, 7, 9])</a:t>
            </a:r>
            <a:endParaRPr lang="zh-CN" altLang="en-US" sz="1800" kern="1200" baseline="0" dirty="0">
              <a:solidFill>
                <a:srgbClr val="00B0F0"/>
              </a:solidFill>
              <a:latin typeface="Consolas" panose="020B0609020204030204" charset="0"/>
              <a:ea typeface="+mn-ea"/>
              <a:cs typeface="+mn-cs"/>
            </a:endParaRPr>
          </a:p>
          <a:p>
            <a:pPr defTabSz="914400">
              <a:lnSpc>
                <a:spcPct val="80000"/>
              </a:lnSpc>
              <a:buNone/>
            </a:pPr>
            <a:endParaRPr lang="zh-CN" altLang="en-US" sz="1800" kern="1200" baseline="0" dirty="0">
              <a:latin typeface="Times New Roman" panose="02020603050405020304" pitchFamily="2" charset="0"/>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2867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17.2.1 </a:t>
            </a:r>
            <a:r>
              <a:rPr>
                <a:latin typeface="+mj-lt"/>
                <a:ea typeface="+mj-ea"/>
                <a:cs typeface="+mj-cs"/>
                <a:sym typeface="+mn-ea"/>
              </a:rPr>
              <a:t>常数与特殊函数</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27650" name="文本占位符 28674"/>
          <p:cNvSpPr>
            <a:spLocks noGrp="1"/>
          </p:cNvSpPr>
          <p:nvPr>
            <p:ph sz="half" idx="2"/>
          </p:nvPr>
        </p:nvSpPr>
        <p:spPr/>
        <p:txBody>
          <a:bodyPr anchor="t"/>
          <a:p>
            <a:pPr marL="342900" marR="0" indent="-342900" algn="l" defTabSz="914400" rtl="0" eaLnBrk="1" fontAlgn="base" latinLnBrk="0" hangingPunct="1">
              <a:lnSpc>
                <a:spcPct val="80000"/>
              </a:lnSpc>
              <a:spcBef>
                <a:spcPct val="20000"/>
              </a:spcBef>
              <a:spcAft>
                <a:spcPct val="0"/>
              </a:spcAft>
              <a:buClrTx/>
              <a:buSzTx/>
              <a:buFont typeface="Wingdings" panose="05000000000000000000" charset="0"/>
              <a:buChar char="§"/>
            </a:pPr>
            <a:r>
              <a:rPr kumimoji="0" lang="en-US" altLang="x-none" sz="2400" b="0" i="0" u="none" strike="noStrike" kern="1200" cap="none" spc="0" normalizeH="0" baseline="0" noProof="1" dirty="0">
                <a:solidFill>
                  <a:schemeClr val="tx1"/>
                </a:solidFill>
                <a:latin typeface="+mn-lt"/>
                <a:ea typeface="+mn-ea"/>
                <a:cs typeface="+mn-cs"/>
              </a:rPr>
              <a:t>scipy</a:t>
            </a:r>
            <a:r>
              <a:rPr kumimoji="0" lang="zh-CN" altLang="en-US" sz="2400" b="0" i="0" u="none" strike="noStrike" kern="1200" cap="none" spc="0" normalizeH="0" baseline="0" noProof="1" dirty="0">
                <a:solidFill>
                  <a:schemeClr val="tx1"/>
                </a:solidFill>
                <a:latin typeface="+mn-lt"/>
                <a:ea typeface="+mn-ea"/>
                <a:cs typeface="+mn-cs"/>
              </a:rPr>
              <a:t>的</a:t>
            </a:r>
            <a:r>
              <a:rPr kumimoji="0" lang="en-US" altLang="x-none" sz="2400" b="0" i="0" u="none" strike="noStrike" kern="1200" cap="none" spc="0" normalizeH="0" baseline="0" noProof="1" dirty="0">
                <a:solidFill>
                  <a:schemeClr val="tx1"/>
                </a:solidFill>
                <a:latin typeface="+mn-lt"/>
                <a:ea typeface="+mn-ea"/>
                <a:cs typeface="+mn-cs"/>
              </a:rPr>
              <a:t>constants</a:t>
            </a:r>
            <a:r>
              <a:rPr kumimoji="0" lang="zh-CN" altLang="en-US" sz="2400" b="0" i="0" u="none" strike="noStrike" kern="1200" cap="none" spc="0" normalizeH="0" baseline="0" noProof="1" dirty="0">
                <a:solidFill>
                  <a:schemeClr val="tx1"/>
                </a:solidFill>
                <a:latin typeface="+mn-lt"/>
                <a:ea typeface="+mn-ea"/>
                <a:cs typeface="+mn-cs"/>
              </a:rPr>
              <a:t>模块包含了大量用于科学计算的常数</a:t>
            </a:r>
            <a:endParaRPr kumimoji="0" lang="zh-CN" altLang="en-US" sz="24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endParaRPr kumimoji="0" lang="en-US" altLang="x-none" sz="18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from scipy import constants as C</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C.pi                     # 圆周率</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3.141592653589793</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C.golden                 # 黄金比例</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1.618033988749895</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C.c                      # 真空中的光速</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299792458.0</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C.h                      # 普朗克常数</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6.62606896e-34</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chemeClr val="tx1"/>
                </a:solidFill>
                <a:latin typeface="Consolas" panose="020B0609020204030204" charset="0"/>
                <a:ea typeface="+mn-ea"/>
                <a:cs typeface="+mn-cs"/>
              </a:rPr>
              <a:t>&gt;&gt;&gt; C.mile                   # 一英里等于多少米</a:t>
            </a:r>
            <a:endParaRPr kumimoji="0" lang="en-US" altLang="x-none" sz="1800" b="0" i="0" u="none" strike="noStrike" kern="1200" cap="none" spc="0" normalizeH="0" baseline="0" noProof="1" dirty="0">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400"/>
              </a:spcBef>
              <a:spcAft>
                <a:spcPct val="0"/>
              </a:spcAft>
              <a:buClrTx/>
              <a:buSzTx/>
              <a:buFont typeface="Wingdings" panose="05000000000000000000" charset="0"/>
              <a:buNone/>
            </a:pPr>
            <a:r>
              <a:rPr kumimoji="0" lang="en-US" altLang="x-none" sz="1800" b="0" i="0" u="none" strike="noStrike" kern="1200" cap="none" spc="0" normalizeH="0" baseline="0" noProof="1" dirty="0">
                <a:solidFill>
                  <a:srgbClr val="00B0F0"/>
                </a:solidFill>
                <a:latin typeface="Consolas" panose="020B0609020204030204" charset="0"/>
                <a:ea typeface="+mn-ea"/>
                <a:cs typeface="+mn-cs"/>
              </a:rPr>
              <a:t>1609.3439999999998</a:t>
            </a:r>
            <a:endParaRPr kumimoji="0" lang="en-US" altLang="x-none" sz="1800" b="0" i="0" u="none" strike="noStrike" kern="1200" cap="none" spc="0" normalizeH="0" baseline="0" noProof="1" dirty="0">
              <a:solidFill>
                <a:srgbClr val="00B0F0"/>
              </a:solidFill>
              <a:latin typeface="Consolas" panose="020B0609020204030204" charset="0"/>
              <a:ea typeface="+mn-ea"/>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Content Placeholder 2"/>
          <p:cNvSpPr>
            <a:spLocks noGrp="1"/>
          </p:cNvSpPr>
          <p:nvPr>
            <p:ph sz="half" idx="2"/>
          </p:nvPr>
        </p:nvSpPr>
        <p:spPr/>
        <p:txBody>
          <a:bodyPr anchor="t"/>
          <a:p>
            <a:pPr marL="0" indent="0" defTabSz="914400">
              <a:spcBef>
                <a:spcPts val="400"/>
              </a:spcBef>
              <a:buNone/>
            </a:pPr>
            <a:r>
              <a:rPr lang="en-US" altLang="zh-CN" sz="1800" kern="1200" baseline="0" dirty="0">
                <a:latin typeface="Consolas" panose="020B0609020204030204" charset="0"/>
                <a:ea typeface="+mn-ea"/>
                <a:cs typeface="+mn-cs"/>
              </a:rPr>
              <a:t>&gt;&gt;&gt; C.inch                    # 一英寸等于多少米</a:t>
            </a:r>
            <a:endParaRPr lang="en-US" altLang="zh-CN" sz="1800" kern="1200" baseline="0" dirty="0">
              <a:latin typeface="Consolas" panose="020B0609020204030204" charset="0"/>
              <a:ea typeface="+mn-ea"/>
              <a:cs typeface="+mn-cs"/>
            </a:endParaRPr>
          </a:p>
          <a:p>
            <a:pPr marL="0" indent="0" defTabSz="914400">
              <a:spcBef>
                <a:spcPts val="400"/>
              </a:spcBef>
              <a:buNone/>
            </a:pPr>
            <a:r>
              <a:rPr lang="en-US" altLang="zh-CN" sz="1800" kern="1200" baseline="0" dirty="0">
                <a:solidFill>
                  <a:srgbClr val="00B0F0"/>
                </a:solidFill>
                <a:latin typeface="Consolas" panose="020B0609020204030204" charset="0"/>
                <a:ea typeface="+mn-ea"/>
                <a:cs typeface="+mn-cs"/>
              </a:rPr>
              <a:t>0.0254</a:t>
            </a:r>
            <a:endParaRPr lang="en-US" altLang="zh-CN" sz="1800" kern="1200" baseline="0" dirty="0">
              <a:solidFill>
                <a:srgbClr val="00B0F0"/>
              </a:solidFill>
              <a:latin typeface="Consolas" panose="020B0609020204030204" charset="0"/>
              <a:ea typeface="+mn-ea"/>
              <a:cs typeface="+mn-cs"/>
            </a:endParaRPr>
          </a:p>
          <a:p>
            <a:pPr marL="0" indent="0" defTabSz="914400">
              <a:spcBef>
                <a:spcPts val="400"/>
              </a:spcBef>
              <a:buNone/>
            </a:pPr>
            <a:r>
              <a:rPr lang="en-US" altLang="zh-CN" sz="1800" kern="1200" baseline="0" dirty="0">
                <a:latin typeface="Consolas" panose="020B0609020204030204" charset="0"/>
                <a:ea typeface="+mn-ea"/>
                <a:cs typeface="+mn-cs"/>
              </a:rPr>
              <a:t>&gt;&gt;&gt; C.degree                  # 一度等于多少弧度</a:t>
            </a:r>
            <a:endParaRPr lang="en-US" altLang="zh-CN" sz="1800" kern="1200" baseline="0" dirty="0">
              <a:latin typeface="Consolas" panose="020B0609020204030204" charset="0"/>
              <a:ea typeface="+mn-ea"/>
              <a:cs typeface="+mn-cs"/>
            </a:endParaRPr>
          </a:p>
          <a:p>
            <a:pPr marL="0" indent="0" defTabSz="914400">
              <a:spcBef>
                <a:spcPts val="400"/>
              </a:spcBef>
              <a:buNone/>
            </a:pPr>
            <a:r>
              <a:rPr lang="en-US" altLang="zh-CN" sz="1800" kern="1200" baseline="0" dirty="0">
                <a:solidFill>
                  <a:srgbClr val="00B0F0"/>
                </a:solidFill>
                <a:latin typeface="Consolas" panose="020B0609020204030204" charset="0"/>
                <a:ea typeface="+mn-ea"/>
                <a:cs typeface="+mn-cs"/>
              </a:rPr>
              <a:t>0.017453292519943295</a:t>
            </a:r>
            <a:endParaRPr lang="en-US" altLang="zh-CN" sz="1800" kern="1200" baseline="0" dirty="0">
              <a:solidFill>
                <a:srgbClr val="00B0F0"/>
              </a:solidFill>
              <a:latin typeface="Consolas" panose="020B0609020204030204" charset="0"/>
              <a:ea typeface="+mn-ea"/>
              <a:cs typeface="+mn-cs"/>
            </a:endParaRPr>
          </a:p>
          <a:p>
            <a:pPr marL="0" indent="0" defTabSz="914400">
              <a:spcBef>
                <a:spcPts val="400"/>
              </a:spcBef>
              <a:buNone/>
            </a:pPr>
            <a:r>
              <a:rPr lang="en-US" altLang="zh-CN" sz="1800" kern="1200" baseline="0" dirty="0">
                <a:latin typeface="Consolas" panose="020B0609020204030204" charset="0"/>
                <a:ea typeface="+mn-ea"/>
                <a:cs typeface="+mn-cs"/>
              </a:rPr>
              <a:t>&gt;&gt;&gt; C.minute                  # 一分钟等于多少秒</a:t>
            </a:r>
            <a:endParaRPr lang="en-US" altLang="zh-CN" sz="1800" kern="1200" baseline="0" dirty="0">
              <a:latin typeface="Consolas" panose="020B0609020204030204" charset="0"/>
              <a:ea typeface="+mn-ea"/>
              <a:cs typeface="+mn-cs"/>
            </a:endParaRPr>
          </a:p>
          <a:p>
            <a:pPr marL="0" indent="0" defTabSz="914400">
              <a:spcBef>
                <a:spcPts val="400"/>
              </a:spcBef>
              <a:buNone/>
            </a:pPr>
            <a:r>
              <a:rPr lang="en-US" altLang="zh-CN" sz="1800" kern="1200" baseline="0" dirty="0">
                <a:solidFill>
                  <a:srgbClr val="00B0F0"/>
                </a:solidFill>
                <a:latin typeface="Consolas" panose="020B0609020204030204" charset="0"/>
                <a:ea typeface="+mn-ea"/>
                <a:cs typeface="+mn-cs"/>
              </a:rPr>
              <a:t>60.0</a:t>
            </a:r>
            <a:endParaRPr lang="en-US" altLang="zh-CN" sz="1800" kern="1200" baseline="0" dirty="0">
              <a:solidFill>
                <a:srgbClr val="00B0F0"/>
              </a:solidFill>
              <a:latin typeface="Consolas" panose="020B0609020204030204" charset="0"/>
              <a:ea typeface="+mn-ea"/>
              <a:cs typeface="+mn-cs"/>
            </a:endParaRPr>
          </a:p>
          <a:p>
            <a:pPr marL="0" indent="0" defTabSz="914400">
              <a:spcBef>
                <a:spcPts val="400"/>
              </a:spcBef>
              <a:buNone/>
            </a:pPr>
            <a:r>
              <a:rPr lang="en-US" altLang="zh-CN" sz="1800" kern="1200" baseline="0" dirty="0">
                <a:latin typeface="Consolas" panose="020B0609020204030204" charset="0"/>
                <a:ea typeface="+mn-ea"/>
                <a:cs typeface="+mn-cs"/>
              </a:rPr>
              <a:t>&gt;&gt;&gt; C.g                       # 标准重力加速度</a:t>
            </a:r>
            <a:endParaRPr lang="en-US" altLang="zh-CN" sz="1800" kern="1200" baseline="0" dirty="0">
              <a:latin typeface="Consolas" panose="020B0609020204030204" charset="0"/>
              <a:ea typeface="+mn-ea"/>
              <a:cs typeface="+mn-cs"/>
            </a:endParaRPr>
          </a:p>
          <a:p>
            <a:pPr marL="0" indent="0" defTabSz="914400">
              <a:spcBef>
                <a:spcPts val="400"/>
              </a:spcBef>
              <a:buNone/>
            </a:pPr>
            <a:r>
              <a:rPr lang="en-US" altLang="zh-CN" sz="1800" kern="1200" baseline="0" dirty="0">
                <a:solidFill>
                  <a:srgbClr val="00B0F0"/>
                </a:solidFill>
                <a:latin typeface="Consolas" panose="020B0609020204030204" charset="0"/>
                <a:ea typeface="+mn-ea"/>
                <a:cs typeface="+mn-cs"/>
              </a:rPr>
              <a:t>9.80665</a:t>
            </a:r>
            <a:endParaRPr lang="en-US" altLang="zh-CN" sz="1800" kern="1200" baseline="0" dirty="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97282" name="标题 28673"/>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17.2.1 </a:t>
            </a:r>
            <a:r>
              <a:rPr>
                <a:latin typeface="+mj-lt"/>
                <a:ea typeface="+mj-ea"/>
                <a:cs typeface="+mj-cs"/>
                <a:sym typeface="+mn-ea"/>
              </a:rPr>
              <a:t>常数与特殊函数</a:t>
            </a:r>
            <a:endParaRPr>
              <a:latin typeface="+mj-lt"/>
              <a:ea typeface="+mj-ea"/>
              <a:cs typeface="+mj-cs"/>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29697"/>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17.2.1 </a:t>
            </a:r>
            <a:r>
              <a:rPr>
                <a:latin typeface="+mj-lt"/>
                <a:ea typeface="+mj-ea"/>
                <a:cs typeface="+mj-cs"/>
                <a:sym typeface="+mn-ea"/>
              </a:rPr>
              <a:t>常数与特殊函数</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98306" name="文本占位符 29698"/>
          <p:cNvSpPr>
            <a:spLocks noGrp="1"/>
          </p:cNvSpPr>
          <p:nvPr>
            <p:ph sz="half" idx="2"/>
          </p:nvPr>
        </p:nvSpPr>
        <p:spPr/>
        <p:txBody>
          <a:bodyPr anchor="t"/>
          <a:p>
            <a:pPr defTabSz="914400">
              <a:spcBef>
                <a:spcPct val="0"/>
              </a:spcBef>
            </a:pPr>
            <a:r>
              <a:rPr lang="en-US" altLang="zh-CN" sz="2400" kern="1200" baseline="0" dirty="0">
                <a:latin typeface="+mn-lt"/>
                <a:ea typeface="+mn-ea"/>
                <a:cs typeface="+mn-cs"/>
              </a:rPr>
              <a:t>scipy</a:t>
            </a:r>
            <a:r>
              <a:rPr lang="zh-CN" altLang="en-US" sz="2400" kern="1200" baseline="0" dirty="0">
                <a:latin typeface="+mn-lt"/>
                <a:ea typeface="+mn-ea"/>
                <a:cs typeface="+mn-cs"/>
              </a:rPr>
              <a:t>的</a:t>
            </a:r>
            <a:r>
              <a:rPr lang="en-US" altLang="zh-CN" sz="2400" kern="1200" baseline="0" dirty="0">
                <a:latin typeface="+mn-lt"/>
                <a:ea typeface="+mn-ea"/>
                <a:cs typeface="+mn-cs"/>
              </a:rPr>
              <a:t>special</a:t>
            </a:r>
            <a:r>
              <a:rPr lang="zh-CN" altLang="en-US" sz="2400" kern="1200" baseline="0" dirty="0">
                <a:latin typeface="+mn-lt"/>
                <a:ea typeface="+mn-ea"/>
                <a:cs typeface="+mn-cs"/>
              </a:rPr>
              <a:t>模块包含了大量函数库，包括基本数学函数、特殊函数以及</a:t>
            </a:r>
            <a:r>
              <a:rPr lang="en-US" altLang="zh-CN" sz="2400" kern="1200" baseline="0" dirty="0">
                <a:latin typeface="+mn-lt"/>
                <a:ea typeface="+mn-ea"/>
                <a:cs typeface="+mn-cs"/>
              </a:rPr>
              <a:t>numpy</a:t>
            </a:r>
            <a:r>
              <a:rPr lang="zh-CN" altLang="en-US" sz="2400" kern="1200" baseline="0" dirty="0">
                <a:latin typeface="+mn-lt"/>
                <a:ea typeface="+mn-ea"/>
                <a:cs typeface="+mn-cs"/>
              </a:rPr>
              <a:t>中的所有函数。</a:t>
            </a:r>
            <a:endParaRPr lang="zh-CN" altLang="en-US" sz="2400" kern="1200" baseline="0" dirty="0">
              <a:latin typeface="+mn-lt"/>
              <a:ea typeface="+mn-ea"/>
              <a:cs typeface="+mn-cs"/>
            </a:endParaRPr>
          </a:p>
          <a:p>
            <a:pPr defTabSz="914400">
              <a:spcBef>
                <a:spcPct val="0"/>
              </a:spcBef>
              <a:buNone/>
            </a:pP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from scipy import special as S</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S.cbrt(8)                # 立方根</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2.0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S.exp10(3)               # 10**3</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1000.0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S.sindg(90)              # 正弦函数，参数为角度</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1.0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S.round(3.1)             # 四舍五入函数</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3.0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S.round(3.5)</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4.0</a:t>
            </a:r>
            <a:endParaRPr lang="en-US" altLang="zh-CN" sz="1800" kern="1200" baseline="0" dirty="0">
              <a:solidFill>
                <a:srgbClr val="00B0F0"/>
              </a:solidFill>
              <a:latin typeface="Consolas" panose="020B0609020204030204" charset="0"/>
              <a:ea typeface="+mn-ea"/>
              <a:cs typeface="+mn-cs"/>
            </a:endParaRPr>
          </a:p>
          <a:p>
            <a:pPr defTabSz="914400">
              <a:spcBef>
                <a:spcPct val="0"/>
              </a:spcBef>
              <a:buNone/>
            </a:pPr>
            <a:r>
              <a:rPr lang="en-US" altLang="zh-CN" sz="1800" kern="1200" baseline="0" dirty="0">
                <a:latin typeface="Consolas" panose="020B0609020204030204" charset="0"/>
                <a:ea typeface="+mn-ea"/>
                <a:cs typeface="+mn-cs"/>
              </a:rPr>
              <a:t>&gt;&gt;&gt; S.round(3.499)</a:t>
            </a:r>
            <a:endParaRPr lang="en-US" altLang="zh-CN" sz="1800" kern="1200" baseline="0" dirty="0">
              <a:latin typeface="Consolas" panose="020B0609020204030204" charset="0"/>
              <a:ea typeface="+mn-ea"/>
              <a:cs typeface="+mn-cs"/>
            </a:endParaRPr>
          </a:p>
          <a:p>
            <a:pPr defTabSz="914400">
              <a:spcBef>
                <a:spcPct val="0"/>
              </a:spcBef>
              <a:buNone/>
            </a:pPr>
            <a:r>
              <a:rPr lang="en-US" altLang="zh-CN" sz="1800" kern="1200" baseline="0" dirty="0">
                <a:solidFill>
                  <a:srgbClr val="00B0F0"/>
                </a:solidFill>
                <a:latin typeface="Consolas" panose="020B0609020204030204" charset="0"/>
                <a:ea typeface="+mn-ea"/>
                <a:cs typeface="+mn-cs"/>
              </a:rPr>
              <a:t>3.0</a:t>
            </a:r>
            <a:endParaRPr lang="en-US" altLang="zh-CN" sz="1800" kern="1200" baseline="0" dirty="0">
              <a:solidFill>
                <a:srgbClr val="00B0F0"/>
              </a:solidFill>
              <a:latin typeface="Consolas" panose="020B0609020204030204" charset="0"/>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Arial" panose="020B0604020202020204" pitchFamily="34" charset="0"/>
              </a:rPr>
              <a:t>17.2.2 scipy</a:t>
            </a:r>
            <a:r>
              <a:rPr>
                <a:latin typeface="+mj-lt"/>
                <a:ea typeface="+mj-ea"/>
                <a:cs typeface="+mj-cs"/>
                <a:sym typeface="Arial" panose="020B0604020202020204" pitchFamily="34" charset="0"/>
              </a:rPr>
              <a:t>简单应用</a:t>
            </a:r>
            <a:endParaRPr>
              <a:latin typeface="+mj-lt"/>
              <a:ea typeface="+mj-ea"/>
              <a:cs typeface="+mj-cs"/>
              <a:sym typeface="Arial" panose="020B0604020202020204" pitchFamily="34" charset="0"/>
            </a:endParaRPr>
          </a:p>
        </p:txBody>
      </p:sp>
      <p:sp>
        <p:nvSpPr>
          <p:cNvPr id="2" name="文本占位符 1"/>
          <p:cNvSpPr>
            <a:spLocks noGrp="1"/>
          </p:cNvSpPr>
          <p:nvPr>
            <p:ph type="body" idx="1"/>
          </p:nvPr>
        </p:nvSpPr>
        <p:spPr/>
        <p:txBody>
          <a:bodyPr/>
          <a:p>
            <a:endParaRPr lang="zh-CN" altLang="en-US"/>
          </a:p>
        </p:txBody>
      </p:sp>
      <p:sp>
        <p:nvSpPr>
          <p:cNvPr id="99330"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S.comb(5,3)               # 从5个中任选3个的组合数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S.perm(5,3)               # 排列数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60.0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S.gamma(4)                # gamma函数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6.0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S.beta(10, 200)           # beta函数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2.839607777781333e-18</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S.sinc(0)                 # sinc函数</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1.0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S.sinc(1)</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3.8981718325193755e-17</a:t>
            </a:r>
            <a:endParaRPr lang="zh-CN" altLang="en-US" sz="1800" kern="1200" baseline="0">
              <a:solidFill>
                <a:srgbClr val="00B0F0"/>
              </a:solidFill>
              <a:latin typeface="Consolas" panose="020B0609020204030204" charset="0"/>
              <a:ea typeface="+mn-ea"/>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
        <p:nvSpPr>
          <p:cNvPr id="2" name="文本占位符 1"/>
          <p:cNvSpPr>
            <a:spLocks noGrp="1"/>
          </p:cNvSpPr>
          <p:nvPr>
            <p:ph type="body" idx="1"/>
          </p:nvPr>
        </p:nvSpPr>
        <p:spPr/>
        <p:txBody>
          <a:bodyPr/>
          <a:p>
            <a:endParaRPr lang="zh-CN" altLang="en-US"/>
          </a:p>
        </p:txBody>
      </p:sp>
      <p:sp>
        <p:nvSpPr>
          <p:cNvPr id="100354" name="文本占位符 30722"/>
          <p:cNvSpPr>
            <a:spLocks noGrp="1"/>
          </p:cNvSpPr>
          <p:nvPr>
            <p:ph sz="half" idx="2"/>
          </p:nvPr>
        </p:nvSpPr>
        <p:spPr/>
        <p:txBody>
          <a:bodyPr anchor="t"/>
          <a:p>
            <a:pPr defTabSz="914400">
              <a:lnSpc>
                <a:spcPct val="90000"/>
              </a:lnSpc>
            </a:pPr>
            <a:r>
              <a:rPr lang="zh-CN" altLang="en-US" sz="2400" kern="1200" baseline="0" dirty="0">
                <a:latin typeface="+mn-lt"/>
                <a:ea typeface="+mn-ea"/>
                <a:cs typeface="+mn-cs"/>
              </a:rPr>
              <a:t>中值滤波</a:t>
            </a:r>
            <a:endParaRPr lang="zh-CN" altLang="en-US" sz="2400" kern="1200" baseline="0" dirty="0">
              <a:latin typeface="+mn-lt"/>
              <a:ea typeface="+mn-ea"/>
              <a:cs typeface="+mn-cs"/>
            </a:endParaRPr>
          </a:p>
          <a:p>
            <a:pPr defTabSz="914400">
              <a:lnSpc>
                <a:spcPct val="90000"/>
              </a:lnSpc>
              <a:buNone/>
            </a:pPr>
            <a:endParaRPr lang="en-US" altLang="zh-CN" sz="18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import random</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import numpy as np</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import scipy.signal as signal</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x = np.arange(0,100,10)</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random.shuffle(x)                # 打乱顺序</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x</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solidFill>
                  <a:srgbClr val="00B0F0"/>
                </a:solidFill>
                <a:latin typeface="Consolas" panose="020B0609020204030204" charset="0"/>
                <a:ea typeface="+mn-ea"/>
                <a:cs typeface="+mn-cs"/>
              </a:rPr>
              <a:t>array([40,  0, 60, 20, 50, 70, 80, 90, 30, 10])</a:t>
            </a:r>
            <a:endParaRPr lang="en-US" altLang="zh-CN" sz="1600" kern="1200" baseline="0" dirty="0">
              <a:solidFill>
                <a:srgbClr val="00B0F0"/>
              </a:solidFill>
              <a:latin typeface="Consolas" panose="020B0609020204030204" charset="0"/>
              <a:ea typeface="+mn-ea"/>
              <a:cs typeface="+mn-cs"/>
            </a:endParaRPr>
          </a:p>
          <a:p>
            <a:pPr defTabSz="914400">
              <a:lnSpc>
                <a:spcPct val="90000"/>
              </a:lnSpc>
              <a:buNone/>
            </a:pPr>
            <a:r>
              <a:rPr lang="en-US" altLang="zh-CN" sz="1600" kern="1200" baseline="0" dirty="0">
                <a:latin typeface="Consolas" panose="020B0609020204030204" charset="0"/>
                <a:ea typeface="+mn-ea"/>
                <a:cs typeface="+mn-cs"/>
              </a:rPr>
              <a:t>&gt;&gt;&gt; signal.medfilt(x,3)              # </a:t>
            </a:r>
            <a:r>
              <a:rPr lang="zh-CN" altLang="en-US" sz="1600" kern="1200" baseline="0" dirty="0">
                <a:latin typeface="Consolas" panose="020B0609020204030204" charset="0"/>
                <a:ea typeface="+mn-ea"/>
                <a:cs typeface="+mn-cs"/>
              </a:rPr>
              <a:t>一维</a:t>
            </a:r>
            <a:r>
              <a:rPr lang="en-US" altLang="zh-CN" sz="1600" kern="1200" baseline="0" dirty="0">
                <a:latin typeface="Consolas" panose="020B0609020204030204" charset="0"/>
                <a:ea typeface="+mn-ea"/>
                <a:cs typeface="+mn-cs"/>
              </a:rPr>
              <a:t>中值滤波</a:t>
            </a:r>
            <a:endParaRPr lang="en-US" altLang="zh-CN" sz="1600" kern="1200" baseline="0" dirty="0">
              <a:latin typeface="Consolas" panose="020B0609020204030204" charset="0"/>
              <a:ea typeface="+mn-ea"/>
              <a:cs typeface="+mn-cs"/>
            </a:endParaRPr>
          </a:p>
          <a:p>
            <a:pPr defTabSz="914400">
              <a:lnSpc>
                <a:spcPct val="90000"/>
              </a:lnSpc>
              <a:buNone/>
            </a:pPr>
            <a:r>
              <a:rPr lang="en-US" altLang="zh-CN" sz="1600" kern="1200" baseline="0" dirty="0">
                <a:solidFill>
                  <a:srgbClr val="00B0F0"/>
                </a:solidFill>
                <a:latin typeface="Consolas" panose="020B0609020204030204" charset="0"/>
                <a:ea typeface="+mn-ea"/>
                <a:cs typeface="+mn-cs"/>
              </a:rPr>
              <a:t>array([  0.,  40.,  20.,  50.,  50.,  70.,  80.,  80.,  30.,  10.])</a:t>
            </a:r>
            <a:endParaRPr lang="en-US" altLang="zh-CN" sz="1600" kern="1200" baseline="0" dirty="0">
              <a:solidFill>
                <a:srgbClr val="00B0F0"/>
              </a:solidFill>
              <a:latin typeface="Consolas" panose="020B0609020204030204" charset="0"/>
              <a:ea typeface="+mn-ea"/>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np.random.randint(1,1000,(4,4))</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array([[ 26, 153, 954, 490],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[855,  45, 186,  75],</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[133, 764, 667, 802],</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[318,  82, 988, 743]])</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signal.medfilt(x, (3,3))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二维中值滤波</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0.,   45.,   75.,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45.,  186.,  490.,  186.],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82.,  318.,  667.,  186.],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0.,  133.,  667.,    0.]])</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1378"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&gt;&gt;&gt; x = np.float32(x)</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&gt;&gt;&gt; signal.medfilt2d(x)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二维中值滤波，速度快一些</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a:t>
            </a:r>
            <a:r>
              <a:rPr lang="en-US" altLang="zh-CN" sz="1800" kern="1200" baseline="0">
                <a:latin typeface="Consolas" panose="020B0609020204030204" charset="0"/>
                <a:ea typeface="+mn-ea"/>
                <a:cs typeface="+mn-cs"/>
              </a:rPr>
              <a:t># </a:t>
            </a:r>
            <a:r>
              <a:rPr lang="zh-CN" altLang="en-US" sz="1800" kern="1200" baseline="0">
                <a:latin typeface="Consolas" panose="020B0609020204030204" charset="0"/>
                <a:ea typeface="+mn-ea"/>
                <a:cs typeface="+mn-cs"/>
              </a:rPr>
              <a:t>只支持</a:t>
            </a:r>
            <a:r>
              <a:rPr lang="en-US" altLang="zh-CN" sz="1800" kern="1200" baseline="0">
                <a:latin typeface="Consolas" panose="020B0609020204030204" charset="0"/>
                <a:ea typeface="+mn-ea"/>
                <a:cs typeface="+mn-cs"/>
              </a:rPr>
              <a:t>Int8</a:t>
            </a:r>
            <a:r>
              <a:rPr lang="zh-CN" altLang="en-US" sz="1800" kern="1200" baseline="0">
                <a:latin typeface="Consolas" panose="020B0609020204030204" charset="0"/>
                <a:ea typeface="+mn-ea"/>
                <a:cs typeface="+mn-cs"/>
              </a:rPr>
              <a:t>、</a:t>
            </a:r>
            <a:r>
              <a:rPr lang="en-US" altLang="zh-CN" sz="1800" kern="1200" baseline="0">
                <a:latin typeface="Consolas" panose="020B0609020204030204" charset="0"/>
                <a:ea typeface="+mn-ea"/>
                <a:cs typeface="+mn-cs"/>
              </a:rPr>
              <a:t>Float32</a:t>
            </a:r>
            <a:r>
              <a:rPr lang="zh-CN" altLang="en-US" sz="1800" kern="1200" baseline="0">
                <a:latin typeface="Consolas" panose="020B0609020204030204" charset="0"/>
                <a:ea typeface="+mn-ea"/>
                <a:cs typeface="+mn-cs"/>
              </a:rPr>
              <a:t>和</a:t>
            </a:r>
            <a:r>
              <a:rPr lang="en-US" altLang="zh-CN" sz="1800" kern="1200" baseline="0">
                <a:latin typeface="Consolas" panose="020B0609020204030204" charset="0"/>
                <a:ea typeface="+mn-ea"/>
                <a:cs typeface="+mn-cs"/>
              </a:rPr>
              <a:t>Float64</a:t>
            </a:r>
            <a:endParaRPr lang="en-US" altLang="zh-CN" sz="1800" kern="1200" baseline="0">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array([[   0.,   45.,   75.,    0.],</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45.,  186.,  490.,  186.],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82.,  318.,  667.,  186.],</a:t>
            </a:r>
            <a:endParaRPr lang="zh-CN" altLang="en-US" sz="1800" kern="1200" baseline="0">
              <a:solidFill>
                <a:srgbClr val="00B0F0"/>
              </a:solidFill>
              <a:latin typeface="Consolas" panose="020B0609020204030204" charset="0"/>
              <a:ea typeface="+mn-ea"/>
              <a:cs typeface="+mn-cs"/>
            </a:endParaRPr>
          </a:p>
          <a:p>
            <a:pPr marL="0" indent="0" defTabSz="914400">
              <a:buNone/>
            </a:pPr>
            <a:r>
              <a:rPr lang="zh-CN" altLang="en-US" sz="1800" kern="1200" baseline="0">
                <a:solidFill>
                  <a:srgbClr val="00B0F0"/>
                </a:solidFill>
                <a:latin typeface="Consolas" panose="020B0609020204030204" charset="0"/>
                <a:ea typeface="+mn-ea"/>
                <a:cs typeface="+mn-cs"/>
              </a:rPr>
              <a:t>       [   0.,  133.,  667.,    0.]], dtype=float32)</a:t>
            </a:r>
            <a:endParaRPr lang="zh-CN" altLang="en-US" sz="1800" kern="1200" baseline="0">
              <a:solidFill>
                <a:srgbClr val="00B0F0"/>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2402"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2"/>
          </p:nvPr>
        </p:nvSpPr>
        <p:spPr/>
        <p:txBody>
          <a:bodyPr/>
          <a:p>
            <a:pPr marL="342900" marR="0" indent="-342900" algn="l" defTabSz="914400" rtl="0" eaLnBrk="1" fontAlgn="base" latinLnBrk="0" hangingPunct="1">
              <a:lnSpc>
                <a:spcPct val="100000"/>
              </a:lnSpc>
              <a:spcBef>
                <a:spcPct val="20000"/>
              </a:spcBef>
              <a:spcAft>
                <a:spcPct val="0"/>
              </a:spcAft>
              <a:buClrTx/>
              <a:buSzTx/>
              <a:buFont typeface="Wingdings" panose="05000000000000000000" charset="0"/>
              <a:buChar char="§"/>
            </a:pPr>
            <a:r>
              <a:rPr kumimoji="0" lang="en-US" altLang="zh-CN" sz="2400" b="0" i="0" u="none" strike="noStrike" kern="1200" cap="none" spc="0" normalizeH="0" baseline="0" noProof="1">
                <a:solidFill>
                  <a:schemeClr val="tx1"/>
                </a:solidFill>
                <a:latin typeface="+mn-lt"/>
                <a:ea typeface="+mn-ea"/>
                <a:cs typeface="+mn-cs"/>
              </a:rPr>
              <a:t>lena</a:t>
            </a:r>
            <a:r>
              <a:rPr kumimoji="0" lang="zh-CN" altLang="en-US" sz="2400" b="0" i="0" u="none" strike="noStrike" kern="1200" cap="none" spc="0" normalizeH="0" baseline="0" noProof="1">
                <a:solidFill>
                  <a:schemeClr val="tx1"/>
                </a:solidFill>
                <a:latin typeface="+mn-lt"/>
                <a:ea typeface="+mn-ea"/>
                <a:cs typeface="+mn-cs"/>
              </a:rPr>
              <a:t>图像二维滤波</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numpy as np</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from PIL import Image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import scipy.signal as signal</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im = Image.open('lena.jpg')</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data = []</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width, height = im.size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读取图像像素值</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for h in range(height):</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row = []</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for w in range(width):</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value = im.getpixel((w,h))</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row.append(value)</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a:p>
            <a:pPr marL="0" marR="0" indent="0" algn="l" defTabSz="914400" rtl="0" eaLnBrk="1" fontAlgn="base" latinLnBrk="0" hangingPunct="1">
              <a:lnSpc>
                <a:spcPct val="100000"/>
              </a:lnSpc>
              <a:spcBef>
                <a:spcPts val="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Consolas" panose="020B0609020204030204" charset="0"/>
                <a:ea typeface="+mn-ea"/>
                <a:cs typeface="+mn-cs"/>
              </a:rPr>
              <a:t>    data.append(row)</a:t>
            </a:r>
            <a:endParaRPr kumimoji="0" lang="zh-CN" altLang="en-US" sz="1800" b="0" i="0" u="none" strike="noStrike" kern="1200" cap="none" spc="0" normalizeH="0" baseline="0" noProof="1">
              <a:solidFill>
                <a:schemeClr val="tx1"/>
              </a:solidFill>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3426"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内容占位符 2"/>
          <p:cNvSpPr>
            <a:spLocks noGrp="1"/>
          </p:cNvSpPr>
          <p:nvPr>
            <p:ph sz="half" idx="2"/>
          </p:nvPr>
        </p:nvSpPr>
        <p:spPr/>
        <p:txBody>
          <a:bodyPr anchor="t"/>
          <a:p>
            <a:pPr marL="0" indent="0" defTabSz="914400">
              <a:buNone/>
            </a:pPr>
            <a:r>
              <a:rPr lang="zh-CN" altLang="en-US" sz="1800" kern="1200" baseline="0">
                <a:latin typeface="Consolas" panose="020B0609020204030204" charset="0"/>
                <a:ea typeface="+mn-ea"/>
                <a:cs typeface="+mn-cs"/>
              </a:rPr>
              <a:t># 二维中值滤波</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data = np.float32(data)</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data = signal.medfilt2d(data, (5,5))</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创建并保存结果图像</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for h in range(height):</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for w in range(width):</a:t>
            </a: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        im.putpixel((w,h), int(data[h][w]))</a:t>
            </a:r>
            <a:endParaRPr lang="zh-CN" altLang="en-US" sz="1800" kern="1200" baseline="0">
              <a:latin typeface="Consolas" panose="020B0609020204030204" charset="0"/>
              <a:ea typeface="+mn-ea"/>
              <a:cs typeface="+mn-cs"/>
            </a:endParaRPr>
          </a:p>
          <a:p>
            <a:pPr marL="0" indent="0" defTabSz="914400">
              <a:buNone/>
            </a:pPr>
            <a:endParaRPr lang="zh-CN" altLang="en-US" sz="1800" kern="1200" baseline="0">
              <a:latin typeface="Consolas" panose="020B0609020204030204" charset="0"/>
              <a:ea typeface="+mn-ea"/>
              <a:cs typeface="+mn-cs"/>
            </a:endParaRPr>
          </a:p>
          <a:p>
            <a:pPr marL="0" indent="0" defTabSz="914400">
              <a:buNone/>
            </a:pPr>
            <a:r>
              <a:rPr lang="zh-CN" altLang="en-US" sz="1800" kern="1200" baseline="0">
                <a:latin typeface="Consolas" panose="020B0609020204030204" charset="0"/>
                <a:ea typeface="+mn-ea"/>
                <a:cs typeface="+mn-cs"/>
              </a:rPr>
              <a:t>im.save('result.jpg')</a:t>
            </a:r>
            <a:endParaRPr lang="zh-CN" altLang="en-US" sz="1800" kern="1200" baseline="0">
              <a:latin typeface="Consolas" panose="020B0609020204030204" charset="0"/>
              <a:ea typeface="+mn-ea"/>
              <a:cs typeface="+mn-cs"/>
            </a:endParaRPr>
          </a:p>
        </p:txBody>
      </p:sp>
      <p:sp>
        <p:nvSpPr>
          <p:cNvPr id="2" name="文本占位符 1"/>
          <p:cNvSpPr>
            <a:spLocks noGrp="1"/>
          </p:cNvSpPr>
          <p:nvPr>
            <p:ph type="body" idx="1"/>
          </p:nvPr>
        </p:nvSpPr>
        <p:spPr/>
        <p:txBody>
          <a:bodyPr/>
          <a:p>
            <a:endParaRPr lang="zh-CN" altLang="en-US"/>
          </a:p>
        </p:txBody>
      </p:sp>
      <p:sp>
        <p:nvSpPr>
          <p:cNvPr id="104450"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内容占位符 2"/>
          <p:cNvSpPr>
            <a:spLocks noGrp="1"/>
          </p:cNvSpPr>
          <p:nvPr>
            <p:ph sz="half" idx="2"/>
          </p:nvPr>
        </p:nvSpPr>
        <p:spPr/>
        <p:txBody>
          <a:bodyPr anchor="t"/>
          <a:p>
            <a:pPr defTabSz="914400"/>
            <a:r>
              <a:rPr lang="zh-CN" altLang="en-US" sz="2400" kern="1200" baseline="0">
                <a:latin typeface="+mn-lt"/>
                <a:ea typeface="+mn-ea"/>
                <a:cs typeface="+mn-cs"/>
              </a:rPr>
              <a:t>原始图像</a:t>
            </a:r>
            <a:endParaRPr lang="zh-CN" altLang="en-US" sz="2400" kern="1200" baseline="0">
              <a:latin typeface="+mn-lt"/>
              <a:ea typeface="+mn-ea"/>
              <a:cs typeface="+mn-cs"/>
            </a:endParaRPr>
          </a:p>
        </p:txBody>
      </p:sp>
      <p:sp>
        <p:nvSpPr>
          <p:cNvPr id="2" name="文本占位符 1"/>
          <p:cNvSpPr>
            <a:spLocks noGrp="1"/>
          </p:cNvSpPr>
          <p:nvPr>
            <p:ph type="body" idx="1"/>
          </p:nvPr>
        </p:nvSpPr>
        <p:spPr/>
        <p:txBody>
          <a:bodyPr/>
          <a:p>
            <a:endParaRPr lang="zh-CN" altLang="en-US"/>
          </a:p>
        </p:txBody>
      </p:sp>
      <p:pic>
        <p:nvPicPr>
          <p:cNvPr id="105474" name="图片 3" descr="lena"/>
          <p:cNvPicPr>
            <a:picLocks noChangeAspect="1"/>
          </p:cNvPicPr>
          <p:nvPr/>
        </p:nvPicPr>
        <p:blipFill>
          <a:blip r:embed="rId1"/>
          <a:stretch>
            <a:fillRect/>
          </a:stretch>
        </p:blipFill>
        <p:spPr>
          <a:xfrm>
            <a:off x="3870325" y="1465263"/>
            <a:ext cx="5046663" cy="5045075"/>
          </a:xfrm>
          <a:prstGeom prst="rect">
            <a:avLst/>
          </a:prstGeom>
          <a:noFill/>
          <a:ln w="9525">
            <a:noFill/>
          </a:ln>
        </p:spPr>
      </p:pic>
      <p:sp>
        <p:nvSpPr>
          <p:cNvPr id="105475" name="标题 30721"/>
          <p:cNvSpPr>
            <a:spLocks noGrp="1"/>
          </p:cNvSpPr>
          <p:nvPr>
            <p:ph type="title"/>
          </p:nvPr>
        </p:nvSpPr>
        <p:spPr>
          <a:xfrm>
            <a:off x="554355" y="150495"/>
            <a:ext cx="5398770" cy="414020"/>
          </a:xfrm>
          <a:noFill/>
          <a:extLst>
            <a:ext uri="{909E8E84-426E-40DD-AFC4-6F175D3DCCD1}">
              <a14:hiddenFill xmlns:a14="http://schemas.microsoft.com/office/drawing/2010/main">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a14:hiddenFill>
            </a:ext>
          </a:extLst>
        </p:spPr>
        <p:txBody>
          <a:bodyPr vert="horz" wrap="square" lIns="91440" tIns="45720" rIns="91440" bIns="45720" rtlCol="0" anchor="ctr" anchorCtr="0">
            <a:spAutoFit/>
          </a:bodyPr>
          <a:p>
            <a:pPr lvl="0" algn="l"/>
            <a:r>
              <a:rPr>
                <a:latin typeface="+mj-lt"/>
                <a:ea typeface="+mj-ea"/>
                <a:cs typeface="+mj-cs"/>
                <a:sym typeface="+mn-ea"/>
              </a:rPr>
              <a:t>17.2.2 scipy</a:t>
            </a:r>
            <a:r>
              <a:rPr>
                <a:latin typeface="+mj-lt"/>
                <a:ea typeface="+mj-ea"/>
                <a:cs typeface="+mj-cs"/>
                <a:sym typeface="+mn-ea"/>
              </a:rPr>
              <a:t>简单应用</a:t>
            </a:r>
            <a:endParaRPr>
              <a:latin typeface="+mj-lt"/>
              <a:ea typeface="+mj-ea"/>
              <a:cs typeface="+mj-cs"/>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51.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5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108517</Words>
  <Application>WPS 演示</Application>
  <PresentationFormat>在屏幕上显示</PresentationFormat>
  <Paragraphs>4410</Paragraphs>
  <Slides>335</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335</vt:i4>
      </vt:variant>
    </vt:vector>
  </HeadingPairs>
  <TitlesOfParts>
    <vt:vector size="346" baseType="lpstr">
      <vt:lpstr>Arial</vt:lpstr>
      <vt:lpstr>宋体</vt:lpstr>
      <vt:lpstr>Wingdings</vt:lpstr>
      <vt:lpstr>Wingdings</vt:lpstr>
      <vt:lpstr>微软雅黑</vt:lpstr>
      <vt:lpstr>Consolas</vt:lpstr>
      <vt:lpstr>Times New Roman</vt:lpstr>
      <vt:lpstr>Arial Unicode MS</vt:lpstr>
      <vt:lpstr>Calibri</vt:lpstr>
      <vt:lpstr>默认设计模板</vt:lpstr>
      <vt:lpstr>Office 主题​​</vt:lpstr>
      <vt:lpstr>Python程序设计 </vt:lpstr>
      <vt:lpstr>相关标准库和扩展库</vt:lpstr>
      <vt:lpstr>相关标准库和扩展库</vt:lpstr>
      <vt:lpstr>相关标准库和扩展库</vt:lpstr>
      <vt:lpstr>相关标准库和扩展库</vt:lpstr>
      <vt:lpstr>相关标准库和扩展库</vt:lpstr>
      <vt:lpstr>相关标准库和扩展库</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17.1 numpy简单应用</vt:lpstr>
      <vt:lpstr>17.2 scipy简单应用</vt:lpstr>
      <vt:lpstr>17.2 scipy简单应用</vt:lpstr>
      <vt:lpstr>17.2.1 常数与特殊函数</vt:lpstr>
      <vt:lpstr>17.2.1 常数与特殊函数</vt:lpstr>
      <vt:lpstr>17.2.1 常数与特殊函数</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17.2.2 scipy简单应用（补充）</vt:lpstr>
      <vt:lpstr>17.3 matplotlib简单应用</vt:lpstr>
      <vt:lpstr>17.3.1  绘制带有中文标签和图例的图</vt:lpstr>
      <vt:lpstr>17.3.1  绘制带有中文标签和图例的图</vt:lpstr>
      <vt:lpstr>17.3.2  绘制散点图</vt:lpstr>
      <vt:lpstr>17.3.2  绘制散点图</vt:lpstr>
      <vt:lpstr>17.3.2  绘制散点图</vt:lpstr>
      <vt:lpstr>17.3.2  绘制散点图</vt:lpstr>
      <vt:lpstr>17.3.2  绘制散点图</vt:lpstr>
      <vt:lpstr>17.3.3  绘制饼状图</vt:lpstr>
      <vt:lpstr>17.3.3  绘制饼状图</vt:lpstr>
      <vt:lpstr>17.3.3  绘制饼状图</vt:lpstr>
      <vt:lpstr>17.3.3  绘制饼状图</vt:lpstr>
      <vt:lpstr>17.3.4 使用pyplot绘制，多个图形在一起显示</vt:lpstr>
      <vt:lpstr>17.3.4 使用pyplot绘制，多个图形在一起显示</vt:lpstr>
      <vt:lpstr>17.3.5  使用pyplot绘制，多个图形单独显示</vt:lpstr>
      <vt:lpstr>17.3.5  使用pyplot绘制，多个图形单独显示</vt:lpstr>
      <vt:lpstr>17.3.6  绘制三维图形</vt:lpstr>
      <vt:lpstr>17.3.6  绘制三维图形</vt:lpstr>
      <vt:lpstr>17.3.6  绘制三维图形</vt:lpstr>
      <vt:lpstr>17.3.6  绘制三维图形</vt:lpstr>
      <vt:lpstr>17.3.7  绘制三维曲线</vt:lpstr>
      <vt:lpstr>17.3.7  绘制三维曲线</vt:lpstr>
      <vt:lpstr>补充：使用指令绘制自定义图形</vt:lpstr>
      <vt:lpstr>补充：在tkinter中使用matplotlib</vt:lpstr>
      <vt:lpstr>补充：使用matplotlib提供的组件实现交互式图形显示</vt:lpstr>
      <vt:lpstr>补充：根据实时数据动态更新图形</vt:lpstr>
      <vt:lpstr>补充：使用Slider组件调整曲线参数</vt:lpstr>
      <vt:lpstr>补充：填充图形指定区域</vt:lpstr>
      <vt:lpstr>补充：填充图形指定区域</vt:lpstr>
      <vt:lpstr>补充：绘制带有文本标注的柱状图</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17.4  数据分析模块pandas</vt:lpstr>
      <vt:lpstr>17.5  统计分析模块statistics</vt:lpstr>
      <vt:lpstr>17.5  统计分析模块statistics</vt:lpstr>
      <vt:lpstr>17.5  统计分析模块statistics</vt:lpstr>
      <vt:lpstr>17.5  统计分析模块statistics</vt:lpstr>
      <vt:lpstr>17.5  统计分析模块statistics</vt:lpstr>
      <vt:lpstr>17.5  统计分析模块statistics</vt:lpstr>
      <vt:lpstr>17.5  统计分析模块statistics</vt:lpstr>
      <vt:lpstr>17.5  统计分析模块statistics</vt:lpstr>
      <vt:lpstr>补充1：生成词云</vt:lpstr>
      <vt:lpstr>补充1：生成词云</vt:lpstr>
      <vt:lpstr>补充1：生成词云</vt:lpstr>
      <vt:lpstr>补充1：生成词云</vt:lpstr>
      <vt:lpstr>补充2：使用线性回归拟合平面最佳直线及预测</vt:lpstr>
      <vt:lpstr>补充2：使用线性回归拟合平面最佳直线及预测</vt:lpstr>
      <vt:lpstr>补充2：使用线性回归拟合平面最佳直线及预测</vt:lpstr>
      <vt:lpstr>补充2：使用线性回归拟合平面最佳直线及预测</vt:lpstr>
      <vt:lpstr>补充3：Python+sklearn使用线性回归算法预测儿童身高</vt:lpstr>
      <vt:lpstr>补充3：Python+sklearn使用线性回归算法预测儿童身高</vt:lpstr>
      <vt:lpstr>补充3：Python+sklearn使用线性回归算法预测儿童身高</vt:lpstr>
      <vt:lpstr>补充3：Python+sklearn使用线性回归算法预测儿童身高</vt:lpstr>
      <vt:lpstr>补充3：Python+sklearn使用线性回归算法预测儿童身高</vt:lpstr>
      <vt:lpstr>补充3：Python+sklearn使用线性回归算法预测儿童身高</vt:lpstr>
      <vt:lpstr>补充4：KNN分类算法实现根据身高和体重对体型分类</vt:lpstr>
      <vt:lpstr>补充4：KNN分类算法实现根据身高和体重对体型分类</vt:lpstr>
      <vt:lpstr>补充4：KNN分类算法实现根据身高和体重对体型分类</vt:lpstr>
      <vt:lpstr>补充4：KNN分类算法实现根据身高和体重对体型分类</vt:lpstr>
      <vt:lpstr>补充4：KNN分类算法实现根据身高和体重对体型分类</vt:lpstr>
      <vt:lpstr>PowerPoint 演示文稿</vt:lpstr>
      <vt:lpstr>补充5：绘制时间序列数据的时序图、自相关图和偏自相关图</vt:lpstr>
      <vt:lpstr>补充5：绘制时间序列数据的时序图、自相关图和偏自相关图</vt:lpstr>
      <vt:lpstr>补充5：绘制时间序列数据的时序图、自相关图和偏自相关图</vt:lpstr>
      <vt:lpstr>补充5：绘制时间序列数据的时序图、自相关图和偏自相关图</vt:lpstr>
      <vt:lpstr>补充5：绘制时间序列数据的时序图、自相关图和偏自相关图</vt:lpstr>
      <vt:lpstr>补充5：绘制时间序列数据的时序图、自相关图和偏自相关图</vt:lpstr>
      <vt:lpstr>补充6-1：使用系统聚类算法对随机元素进行分类</vt:lpstr>
      <vt:lpstr>补充6-1：使用系统聚类算法对随机元素进行分类</vt:lpstr>
      <vt:lpstr>补充6-1：使用系统聚类算法对随机元素进行分类</vt:lpstr>
      <vt:lpstr>补充6-1：使用系统聚类算法对随机元素进行分类</vt:lpstr>
      <vt:lpstr>补充6-1：使用系统聚类算法对随机元素进行分类</vt:lpstr>
      <vt:lpstr>补充6-2：使用系统聚类算法对数据进行分类</vt:lpstr>
      <vt:lpstr>补充6-2：使用系统聚类算法对数据进行分类</vt:lpstr>
      <vt:lpstr>补充6-2：使用系统聚类算法对数据进行分类</vt:lpstr>
      <vt:lpstr>补充6-2：使用系统聚类算法对数据进行分类</vt:lpstr>
      <vt:lpstr>补充6-2：使用系统聚类算法对数据进行分类</vt:lpstr>
      <vt:lpstr>补充7：使用k-means聚类算法进行分类</vt:lpstr>
      <vt:lpstr>补充7：使用k-means聚类算法进行分类</vt:lpstr>
      <vt:lpstr>补充7：使用k-means聚类算法进行分类</vt:lpstr>
      <vt:lpstr>补充7：使用k-means聚类算法进行分类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第17章 科学计算与可视化</dc:title>
  <dc:creator>Dong</dc:creator>
  <cp:lastModifiedBy>wesley</cp:lastModifiedBy>
  <cp:revision>322</cp:revision>
  <dcterms:created xsi:type="dcterms:W3CDTF">2014-12-27T07:17:00Z</dcterms:created>
  <dcterms:modified xsi:type="dcterms:W3CDTF">2020-05-27T22:42:48Z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